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815BC3-19A7-4A0D-A393-C460CEE0382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49D9336-C86D-49DE-A3CA-AB9729184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70974D9E-FEBC-4A5C-8683-B78142B15E03}"/>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57F4CADA-55D1-460A-9F78-A50BC5E9E88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1899CAB-1BEF-42BF-B58F-9CD265908DD2}"/>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3193764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DC73E3-959C-42FB-829E-4A6F75E083E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CC0FF68-B530-4B20-8489-FC25A076F25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E06A393-A8E1-4BBE-92B4-050995CFC2FA}"/>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E6B1FDBC-DDB9-4492-A679-50AA5C81FB9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2A17605-CA08-48CA-8562-CE4EA2A202CB}"/>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900992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36B417E-D542-4D21-940E-5827B98F0D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C2D0F15-1A94-4B81-935F-662907C17E6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F1BA2DE-6B0D-4E11-BF98-6666DD202E93}"/>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DB76B398-D528-4B4F-9102-2402C955BF9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21353A2-AB9F-457A-ADDA-4DD6118ECF02}"/>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262965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3F55C1-CEE4-4C71-8915-F939CF8802A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051365A-5104-4884-A612-3ABD24C6B1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A07B82-575D-4666-94EE-11A241EBEDD9}"/>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2FB98A6B-769B-4992-9D0C-53D933C3112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94C178F-1078-47C8-B98A-B9FD22278E37}"/>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8136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C29F8-3D75-4A4B-ABF3-64C77D17289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E7FF21D-6F03-4D7A-8866-1D764EF27A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7781EE5-6831-40CB-9069-512121D6B814}"/>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1996DA71-824E-4C71-8DF7-17B70F9C6B5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A1AD9F5-B0C9-4E3F-8563-4ED637F8802C}"/>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157668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94233F-AEB5-4363-95A9-CE95E573B41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8904AF2-8C16-4647-A1EC-CE5B22CA5AE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76BAE12-0246-4300-86FA-3C3B4490A6E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42B9B51-4260-4A99-9C2F-1B070116FD03}"/>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6" name="Marcador de pie de página 5">
            <a:extLst>
              <a:ext uri="{FF2B5EF4-FFF2-40B4-BE49-F238E27FC236}">
                <a16:creationId xmlns:a16="http://schemas.microsoft.com/office/drawing/2014/main" id="{F119489A-1C29-49B2-85B6-824056348EC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27E3E91-6FD5-463C-A640-C60502281659}"/>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142101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B2F210-6EC1-468A-8C69-768A61B56FF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466812C-3301-439A-A3D2-C10AD4834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21F70B6-D3C4-4442-8F99-D1837988475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1BC419D-E6F1-4681-83D5-7C8681C03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16DB4D6-9B2D-4C7B-B2DD-B230B9EDAA1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3757E9F-364B-4218-A19C-42CAF88BE6C0}"/>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8" name="Marcador de pie de página 7">
            <a:extLst>
              <a:ext uri="{FF2B5EF4-FFF2-40B4-BE49-F238E27FC236}">
                <a16:creationId xmlns:a16="http://schemas.microsoft.com/office/drawing/2014/main" id="{57662E60-D2E6-4480-A59A-CE656EDB94E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9FFCF1E-2486-4248-9A6A-AB4E181479EC}"/>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3216775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F82A2F-2746-447D-8ECA-D1CBF5962D4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30A03670-AEDA-4D77-8423-8CB5D07C6EE5}"/>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4" name="Marcador de pie de página 3">
            <a:extLst>
              <a:ext uri="{FF2B5EF4-FFF2-40B4-BE49-F238E27FC236}">
                <a16:creationId xmlns:a16="http://schemas.microsoft.com/office/drawing/2014/main" id="{141C8AAC-BFC8-4F43-BDFB-8D26E765A70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AA9090B-AB9C-420E-BBF8-0B055533026B}"/>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303829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259E749-33FC-4E84-BB3E-8E465957CD0A}"/>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3" name="Marcador de pie de página 2">
            <a:extLst>
              <a:ext uri="{FF2B5EF4-FFF2-40B4-BE49-F238E27FC236}">
                <a16:creationId xmlns:a16="http://schemas.microsoft.com/office/drawing/2014/main" id="{8C6B2A14-A84A-454F-A9AC-AF98B09FA5E4}"/>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80E3213-8D98-4114-8937-B46B09FCB2B7}"/>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554609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CD1BEB-DA7E-4DD4-97D7-1317ABF9C8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EF83E16-C8A6-4D14-A062-59DD080F19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6B25032-2275-4EAD-80F8-C55B650BEE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422E559-FEC4-4790-A15B-FB26B767BF6A}"/>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6" name="Marcador de pie de página 5">
            <a:extLst>
              <a:ext uri="{FF2B5EF4-FFF2-40B4-BE49-F238E27FC236}">
                <a16:creationId xmlns:a16="http://schemas.microsoft.com/office/drawing/2014/main" id="{D2279848-8C1A-424A-8EE8-F602B784106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F17BDFE-5BC1-47DB-BEB9-163295FCE6DD}"/>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112524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1C25B4-A537-483C-B364-E8515E5DCB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5F037DA-5597-4EC9-9E09-0F6F0D9335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8DA1218-4332-4C7E-ADB8-C5AF36DA0A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5405111-269C-4943-9D49-20B1331ED99E}"/>
              </a:ext>
            </a:extLst>
          </p:cNvPr>
          <p:cNvSpPr>
            <a:spLocks noGrp="1"/>
          </p:cNvSpPr>
          <p:nvPr>
            <p:ph type="dt" sz="half" idx="10"/>
          </p:nvPr>
        </p:nvSpPr>
        <p:spPr/>
        <p:txBody>
          <a:bodyPr/>
          <a:lstStyle/>
          <a:p>
            <a:fld id="{26FA543E-BF89-4766-9DCE-4E0D82554DCD}" type="datetimeFigureOut">
              <a:rPr lang="es-MX" smtClean="0"/>
              <a:t>10/12/2020</a:t>
            </a:fld>
            <a:endParaRPr lang="es-MX"/>
          </a:p>
        </p:txBody>
      </p:sp>
      <p:sp>
        <p:nvSpPr>
          <p:cNvPr id="6" name="Marcador de pie de página 5">
            <a:extLst>
              <a:ext uri="{FF2B5EF4-FFF2-40B4-BE49-F238E27FC236}">
                <a16:creationId xmlns:a16="http://schemas.microsoft.com/office/drawing/2014/main" id="{02064DE7-00CF-4E59-8800-5FB75CD28E1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ED5B546-4374-49C7-B00E-85F9B006956F}"/>
              </a:ext>
            </a:extLst>
          </p:cNvPr>
          <p:cNvSpPr>
            <a:spLocks noGrp="1"/>
          </p:cNvSpPr>
          <p:nvPr>
            <p:ph type="sldNum" sz="quarter" idx="12"/>
          </p:nvPr>
        </p:nvSpPr>
        <p:spPr/>
        <p:txBody>
          <a:bodyPr/>
          <a:lstStyle/>
          <a:p>
            <a:fld id="{41672284-4BA6-410C-8121-A455F34F7C6C}" type="slidenum">
              <a:rPr lang="es-MX" smtClean="0"/>
              <a:t>‹Nº›</a:t>
            </a:fld>
            <a:endParaRPr lang="es-MX"/>
          </a:p>
        </p:txBody>
      </p:sp>
    </p:spTree>
    <p:extLst>
      <p:ext uri="{BB962C8B-B14F-4D97-AF65-F5344CB8AC3E}">
        <p14:creationId xmlns:p14="http://schemas.microsoft.com/office/powerpoint/2010/main" val="308973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E41DC2E-77C1-4E9A-B750-088746350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82AA755-E9CF-4554-B3A7-D3983D1CE0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D367FB4-57B1-4136-A47C-B0AB84F180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A543E-BF89-4766-9DCE-4E0D82554DCD}" type="datetimeFigureOut">
              <a:rPr lang="es-MX" smtClean="0"/>
              <a:t>10/12/2020</a:t>
            </a:fld>
            <a:endParaRPr lang="es-MX"/>
          </a:p>
        </p:txBody>
      </p:sp>
      <p:sp>
        <p:nvSpPr>
          <p:cNvPr id="5" name="Marcador de pie de página 4">
            <a:extLst>
              <a:ext uri="{FF2B5EF4-FFF2-40B4-BE49-F238E27FC236}">
                <a16:creationId xmlns:a16="http://schemas.microsoft.com/office/drawing/2014/main" id="{6D272D12-FF21-48C3-BED5-B2A0D8C389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56D2C11-6DC2-4444-A0F1-6510FE4ED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72284-4BA6-410C-8121-A455F34F7C6C}" type="slidenum">
              <a:rPr lang="es-MX" smtClean="0"/>
              <a:t>‹Nº›</a:t>
            </a:fld>
            <a:endParaRPr lang="es-MX"/>
          </a:p>
        </p:txBody>
      </p:sp>
    </p:spTree>
    <p:extLst>
      <p:ext uri="{BB962C8B-B14F-4D97-AF65-F5344CB8AC3E}">
        <p14:creationId xmlns:p14="http://schemas.microsoft.com/office/powerpoint/2010/main" val="45448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52CC1-23D1-4ADE-BF31-C961F487A3A1}"/>
              </a:ext>
            </a:extLst>
          </p:cNvPr>
          <p:cNvSpPr>
            <a:spLocks noGrp="1"/>
          </p:cNvSpPr>
          <p:nvPr>
            <p:ph type="ctrTitle"/>
          </p:nvPr>
        </p:nvSpPr>
        <p:spPr>
          <a:xfrm>
            <a:off x="2042159" y="133643"/>
            <a:ext cx="8309317" cy="731520"/>
          </a:xfrm>
        </p:spPr>
        <p:txBody>
          <a:bodyPr>
            <a:normAutofit/>
          </a:bodyPr>
          <a:lstStyle/>
          <a:p>
            <a:r>
              <a:rPr lang="es-MX" sz="4000" b="1" dirty="0"/>
              <a:t>JUGANDO Y CONTANDO </a:t>
            </a:r>
          </a:p>
        </p:txBody>
      </p:sp>
      <p:sp>
        <p:nvSpPr>
          <p:cNvPr id="3" name="Subtítulo 2">
            <a:extLst>
              <a:ext uri="{FF2B5EF4-FFF2-40B4-BE49-F238E27FC236}">
                <a16:creationId xmlns:a16="http://schemas.microsoft.com/office/drawing/2014/main" id="{22E180DE-8AF4-42FB-AF32-D0BE51D83F14}"/>
              </a:ext>
            </a:extLst>
          </p:cNvPr>
          <p:cNvSpPr>
            <a:spLocks noGrp="1"/>
          </p:cNvSpPr>
          <p:nvPr>
            <p:ph type="subTitle" idx="1"/>
          </p:nvPr>
        </p:nvSpPr>
        <p:spPr>
          <a:xfrm>
            <a:off x="0" y="865163"/>
            <a:ext cx="12192000" cy="5859194"/>
          </a:xfrm>
        </p:spPr>
        <p:txBody>
          <a:bodyPr>
            <a:normAutofit fontScale="62500" lnSpcReduction="20000"/>
          </a:bodyPr>
          <a:lstStyle/>
          <a:p>
            <a:endParaRPr lang="es-MX" sz="2200" b="0" i="0" u="none" strike="noStrike" baseline="0" dirty="0">
              <a:latin typeface="Montserrat"/>
            </a:endParaRPr>
          </a:p>
          <a:p>
            <a:r>
              <a:rPr lang="es-MX" sz="2200" b="1" i="0" u="none" strike="noStrike" baseline="0" dirty="0">
                <a:solidFill>
                  <a:srgbClr val="0070C0"/>
                </a:solidFill>
                <a:latin typeface="Montserrat"/>
              </a:rPr>
              <a:t>¿QUÉ BUSCABA LOGRAR? </a:t>
            </a:r>
          </a:p>
          <a:p>
            <a:pPr algn="just"/>
            <a:r>
              <a:rPr lang="es-MX" sz="2200" dirty="0">
                <a:solidFill>
                  <a:srgbClr val="000000"/>
                </a:solidFill>
                <a:latin typeface="Montserrat"/>
              </a:rPr>
              <a:t>A</a:t>
            </a:r>
            <a:r>
              <a:rPr lang="es-MX" sz="2200" b="0" i="0" u="none" strike="noStrike" baseline="0" dirty="0">
                <a:solidFill>
                  <a:srgbClr val="000000"/>
                </a:solidFill>
                <a:latin typeface="Montserrat"/>
              </a:rPr>
              <a:t>prendizaje esperado: compara, iguala, clasifica </a:t>
            </a:r>
            <a:r>
              <a:rPr lang="es-MX" sz="2200" dirty="0">
                <a:solidFill>
                  <a:srgbClr val="000000"/>
                </a:solidFill>
                <a:latin typeface="Montserrat"/>
              </a:rPr>
              <a:t>colecciones con base en la cantidad de elementos </a:t>
            </a:r>
            <a:endParaRPr lang="es-MX" sz="2200" b="0" i="0" u="none" strike="noStrike" baseline="0" dirty="0">
              <a:solidFill>
                <a:srgbClr val="000000"/>
              </a:solidFill>
              <a:latin typeface="Montserrat"/>
            </a:endParaRPr>
          </a:p>
          <a:p>
            <a:endParaRPr lang="es-MX" sz="2200" b="0" i="0" u="none" strike="noStrike" baseline="0" dirty="0">
              <a:latin typeface="Montserrat"/>
            </a:endParaRPr>
          </a:p>
          <a:p>
            <a:r>
              <a:rPr lang="es-MX" sz="2200" b="1" i="0" u="none" strike="noStrike" baseline="0" dirty="0">
                <a:solidFill>
                  <a:srgbClr val="0070C0"/>
                </a:solidFill>
                <a:latin typeface="Montserrat"/>
              </a:rPr>
              <a:t>¿CÓMO INCORPORÉ LOS PROGRAMAS DE TV DE APRENDE EN CASA II? </a:t>
            </a:r>
          </a:p>
          <a:p>
            <a:pPr algn="just"/>
            <a:r>
              <a:rPr lang="es-MX" sz="2200" b="0" i="0" u="none" strike="noStrike" baseline="0" dirty="0">
                <a:solidFill>
                  <a:srgbClr val="000000"/>
                </a:solidFill>
                <a:latin typeface="Montserrat"/>
              </a:rPr>
              <a:t>Propuse distintas actividades que enriquecían el programa de aprenden en casa, así como actividades de reforzamiento en libro y libreta de trabajo.</a:t>
            </a:r>
          </a:p>
          <a:p>
            <a:pPr algn="just"/>
            <a:endParaRPr lang="es-MX" sz="2200" b="0" i="0" u="none" strike="noStrike" baseline="0" dirty="0">
              <a:latin typeface="Montserrat"/>
            </a:endParaRPr>
          </a:p>
          <a:p>
            <a:r>
              <a:rPr lang="es-MX" sz="2200" b="1" i="0" u="none" strike="noStrike" baseline="0" dirty="0">
                <a:solidFill>
                  <a:srgbClr val="0070C0"/>
                </a:solidFill>
                <a:latin typeface="Montserrat"/>
              </a:rPr>
              <a:t>¿QUÉ HICE? (CONSIDERE LAS ACTIVIDADES DIFERENCIADAS QUE REALIZÓ CON LOS ESTUDIANTES CON LOS QUE TUVO COMUNICACIÓN SOSTENIDA Y CON LOS QUE TUVO CONTACTO INTERMITENTE O INEXISTENTE; LAS QUE INVOLUCRARON TRABAJO A TRAVÉS DE MEDIOS DE COMUNICACIÓN CONVENCIONALES O EN LÍNEA). </a:t>
            </a:r>
          </a:p>
          <a:p>
            <a:pPr algn="just"/>
            <a:r>
              <a:rPr lang="es-MX" sz="2200" dirty="0">
                <a:solidFill>
                  <a:srgbClr val="000000"/>
                </a:solidFill>
                <a:latin typeface="Montserrat"/>
              </a:rPr>
              <a:t>Promoví la participación y comunicación constante con madres de familia, así como con los alumnos de forma directa, por medio de video llamadas, de videos, mensajes de WhatsApp, llamadas convencionales y mensajes, con fin de tener un dialogo continuo tanto en las consignas como en el desarrollo de las actividades y poder tener el logro de evidencias por medio de fotos y videos, a lo cual para darles una motivación les envié un reconocimiento por WhatsApp por el desarrollo y la ejecución de las actividades. </a:t>
            </a:r>
          </a:p>
          <a:p>
            <a:pPr algn="just"/>
            <a:endParaRPr lang="es-MX" sz="2200" b="0" i="0" u="none" strike="noStrike" baseline="0" dirty="0">
              <a:latin typeface="Montserrat"/>
            </a:endParaRPr>
          </a:p>
          <a:p>
            <a:r>
              <a:rPr lang="es-MX" sz="2200" b="1" i="0" u="none" strike="noStrike" baseline="0" dirty="0">
                <a:solidFill>
                  <a:srgbClr val="0070C0"/>
                </a:solidFill>
                <a:latin typeface="Montserrat"/>
              </a:rPr>
              <a:t>¿DE QUÉ MANERA PARTICIPARON LOS PADRES DE FAMILIA Y/O LA COMUNIDAD? </a:t>
            </a:r>
          </a:p>
          <a:p>
            <a:r>
              <a:rPr lang="es-MX" sz="2200" b="0" i="0" u="none" strike="noStrike" baseline="0" dirty="0">
                <a:solidFill>
                  <a:srgbClr val="000000"/>
                </a:solidFill>
                <a:latin typeface="Montserrat"/>
              </a:rPr>
              <a:t>	</a:t>
            </a:r>
          </a:p>
          <a:p>
            <a:pPr algn="just"/>
            <a:r>
              <a:rPr lang="es-MX" sz="2200" b="0" i="0" u="none" strike="noStrike" baseline="0" dirty="0">
                <a:solidFill>
                  <a:srgbClr val="000000"/>
                </a:solidFill>
                <a:latin typeface="Montserrat"/>
              </a:rPr>
              <a:t>De forma directa ya que la comunicación y el enlace que tengo con mis alumnos es directo con las madres y padres de familia, por medio de mensajes, llamadas, video llamadas y WhatsApp, es donde una vez explicadas las consignas y la forma de trabajar, así como los materiales el propósito y las actividades a realizar directamente con madres de familia ellas son el enlace directo con los niños, por lo tanto su participación se vuelve activa tanto en la ejecución de las actividades en acompañamiento con los niños, tomando evidencias, o pasando las video llamadas a los niños. </a:t>
            </a:r>
          </a:p>
          <a:p>
            <a:pPr algn="just"/>
            <a:r>
              <a:rPr lang="es-MX" sz="2200" b="0" i="0" u="none" strike="noStrike" baseline="0" dirty="0">
                <a:solidFill>
                  <a:srgbClr val="000000"/>
                </a:solidFill>
                <a:latin typeface="Montserrat"/>
              </a:rPr>
              <a:t>	</a:t>
            </a:r>
            <a:endParaRPr lang="es-MX" sz="2200" b="0" i="0" u="none" strike="noStrike" baseline="0" dirty="0">
              <a:latin typeface="Montserrat"/>
            </a:endParaRPr>
          </a:p>
          <a:p>
            <a:r>
              <a:rPr lang="es-MX" sz="2200" b="1" i="0" u="none" strike="noStrike" baseline="0" dirty="0">
                <a:solidFill>
                  <a:srgbClr val="0070C0"/>
                </a:solidFill>
                <a:latin typeface="Montserrat"/>
              </a:rPr>
              <a:t>¿CUÁLES FUERON LOS RESULTADOS? </a:t>
            </a:r>
          </a:p>
          <a:p>
            <a:pPr algn="just"/>
            <a:r>
              <a:rPr lang="es-MX" sz="2200" dirty="0">
                <a:solidFill>
                  <a:srgbClr val="000000"/>
                </a:solidFill>
                <a:latin typeface="Montserrat"/>
              </a:rPr>
              <a:t>L</a:t>
            </a:r>
            <a:r>
              <a:rPr lang="es-MX" sz="2200" b="0" i="0" u="none" strike="noStrike" baseline="0" dirty="0">
                <a:solidFill>
                  <a:srgbClr val="000000"/>
                </a:solidFill>
                <a:latin typeface="Montserrat"/>
              </a:rPr>
              <a:t>os niños realizaron actividades con materiales concretos de tal manera que cada uno en su proceso logro el desarrollo del pensamiento y razonamiento, al realizar de manera progresiva la clasificación, las comparaciones, y el conteo de orden estable.</a:t>
            </a:r>
          </a:p>
          <a:p>
            <a:pPr algn="just"/>
            <a:endParaRPr lang="es-MX" sz="1800" b="0" i="0" u="none" strike="noStrike" baseline="0" dirty="0">
              <a:solidFill>
                <a:srgbClr val="000000"/>
              </a:solidFill>
              <a:latin typeface="Montserrat"/>
            </a:endParaRPr>
          </a:p>
          <a:p>
            <a:endParaRPr lang="es-MX" sz="1800" b="0" i="0" u="none" strike="noStrike" baseline="0" dirty="0">
              <a:solidFill>
                <a:srgbClr val="000000"/>
              </a:solidFill>
              <a:latin typeface="Montserrat"/>
            </a:endParaRPr>
          </a:p>
          <a:p>
            <a:endParaRPr lang="es-MX" sz="1800" b="0" i="0" u="none" strike="noStrike" baseline="0" dirty="0">
              <a:solidFill>
                <a:srgbClr val="000000"/>
              </a:solidFill>
              <a:latin typeface="Montserrat"/>
            </a:endParaRPr>
          </a:p>
          <a:p>
            <a:endParaRPr lang="es-MX" dirty="0"/>
          </a:p>
        </p:txBody>
      </p:sp>
      <p:pic>
        <p:nvPicPr>
          <p:cNvPr id="5" name="Imagen 4">
            <a:extLst>
              <a:ext uri="{FF2B5EF4-FFF2-40B4-BE49-F238E27FC236}">
                <a16:creationId xmlns:a16="http://schemas.microsoft.com/office/drawing/2014/main" id="{3C6025E2-B40B-41EC-A880-BE57DF0D92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12539" y="678747"/>
            <a:ext cx="1890428" cy="1119134"/>
          </a:xfrm>
          <a:prstGeom prst="rect">
            <a:avLst/>
          </a:prstGeom>
        </p:spPr>
      </p:pic>
      <p:pic>
        <p:nvPicPr>
          <p:cNvPr id="9" name="Imagen 8">
            <a:extLst>
              <a:ext uri="{FF2B5EF4-FFF2-40B4-BE49-F238E27FC236}">
                <a16:creationId xmlns:a16="http://schemas.microsoft.com/office/drawing/2014/main" id="{C33E0B7B-51EB-4817-9D46-8939EE5F18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950" y="212105"/>
            <a:ext cx="897988" cy="1119134"/>
          </a:xfrm>
          <a:prstGeom prst="rect">
            <a:avLst/>
          </a:prstGeom>
        </p:spPr>
      </p:pic>
      <p:pic>
        <p:nvPicPr>
          <p:cNvPr id="11" name="Imagen 10">
            <a:extLst>
              <a:ext uri="{FF2B5EF4-FFF2-40B4-BE49-F238E27FC236}">
                <a16:creationId xmlns:a16="http://schemas.microsoft.com/office/drawing/2014/main" id="{3529C4DA-7D8D-47C0-BABC-EB61B5F468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0457" y="45720"/>
            <a:ext cx="1143000" cy="1143000"/>
          </a:xfrm>
          <a:prstGeom prst="rect">
            <a:avLst/>
          </a:prstGeom>
        </p:spPr>
      </p:pic>
    </p:spTree>
    <p:extLst>
      <p:ext uri="{BB962C8B-B14F-4D97-AF65-F5344CB8AC3E}">
        <p14:creationId xmlns:p14="http://schemas.microsoft.com/office/powerpoint/2010/main" val="27139125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TM03457444[[fn=Base]]</Template>
  <TotalTime>55</TotalTime>
  <Words>372</Words>
  <Application>Microsoft Office PowerPoint</Application>
  <PresentationFormat>Panorámica</PresentationFormat>
  <Paragraphs>19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Montserrat</vt:lpstr>
      <vt:lpstr>Tema de Office</vt:lpstr>
      <vt:lpstr>JUGANDO Y CONTANDO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Jugando y contando</dc:title>
  <dc:creator>mily gonzález</dc:creator>
  <cp:lastModifiedBy>mily gonzález</cp:lastModifiedBy>
  <cp:revision>5</cp:revision>
  <dcterms:created xsi:type="dcterms:W3CDTF">2020-12-10T14:48:13Z</dcterms:created>
  <dcterms:modified xsi:type="dcterms:W3CDTF">2020-12-10T15:44:13Z</dcterms:modified>
</cp:coreProperties>
</file>