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1"/>
  </p:notesMasterIdLst>
  <p:sldIdLst>
    <p:sldId id="282" r:id="rId2"/>
    <p:sldId id="347" r:id="rId3"/>
    <p:sldId id="348" r:id="rId4"/>
    <p:sldId id="352" r:id="rId5"/>
    <p:sldId id="353" r:id="rId6"/>
    <p:sldId id="351" r:id="rId7"/>
    <p:sldId id="349" r:id="rId8"/>
    <p:sldId id="350" r:id="rId9"/>
    <p:sldId id="290" r:id="rId10"/>
  </p:sldIdLst>
  <p:sldSz cx="12192000" cy="6858000"/>
  <p:notesSz cx="6858000" cy="9144000"/>
  <p:defaultText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3"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C02"/>
    <a:srgbClr val="0AC61C"/>
    <a:srgbClr val="66FF33"/>
    <a:srgbClr val="9E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64" autoAdjust="0"/>
  </p:normalViewPr>
  <p:slideViewPr>
    <p:cSldViewPr>
      <p:cViewPr varScale="1">
        <p:scale>
          <a:sx n="75" d="100"/>
          <a:sy n="75" d="100"/>
        </p:scale>
        <p:origin x="45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3ACDE-9ADC-40F0-B186-CE1F79ADB1A5}" type="doc">
      <dgm:prSet loTypeId="urn:microsoft.com/office/officeart/2005/8/layout/gear1" loCatId="cycle" qsTypeId="urn:microsoft.com/office/officeart/2005/8/quickstyle/simple1" qsCatId="simple" csTypeId="urn:microsoft.com/office/officeart/2005/8/colors/colorful4" csCatId="colorful" phldr="1"/>
      <dgm:spPr>
        <a:scene3d>
          <a:camera prst="perspectiveContrastingRightFacing"/>
          <a:lightRig rig="threePt" dir="t"/>
        </a:scene3d>
      </dgm:spPr>
    </dgm:pt>
    <dgm:pt modelId="{4574B0AB-4E9C-44C5-B97F-1F34A0552DDA}">
      <dgm:prSet phldrT="[Texto]" custT="1"/>
      <dgm:spPr>
        <a:solidFill>
          <a:srgbClr val="FF0000"/>
        </a:solidFill>
      </dgm:spPr>
      <dgm:t>
        <a:bodyPr/>
        <a:lstStyle/>
        <a:p>
          <a:r>
            <a:rPr lang="es-MX" sz="1600" dirty="0" smtClean="0"/>
            <a:t>ALUMNO</a:t>
          </a:r>
          <a:endParaRPr lang="es-MX" sz="1600" dirty="0"/>
        </a:p>
      </dgm:t>
    </dgm:pt>
    <dgm:pt modelId="{B212B13D-5D39-4F54-A69F-B7536CF970C4}" type="parTrans" cxnId="{3F3BA838-1A3E-43E5-9C78-90B132B50298}">
      <dgm:prSet/>
      <dgm:spPr/>
      <dgm:t>
        <a:bodyPr/>
        <a:lstStyle/>
        <a:p>
          <a:endParaRPr lang="es-MX"/>
        </a:p>
      </dgm:t>
    </dgm:pt>
    <dgm:pt modelId="{F9FECBEE-60BC-47F8-87DF-DDBC6DF229EC}" type="sibTrans" cxnId="{3F3BA838-1A3E-43E5-9C78-90B132B50298}">
      <dgm:prSet/>
      <dgm:spPr>
        <a:solidFill>
          <a:srgbClr val="FF0000"/>
        </a:solidFill>
      </dgm:spPr>
      <dgm:t>
        <a:bodyPr/>
        <a:lstStyle/>
        <a:p>
          <a:endParaRPr lang="es-MX"/>
        </a:p>
      </dgm:t>
    </dgm:pt>
    <dgm:pt modelId="{6305444D-AB9D-49FE-A3B7-38339E6B51D9}">
      <dgm:prSet phldrT="[Texto]"/>
      <dgm:spPr>
        <a:solidFill>
          <a:srgbClr val="0AC61C"/>
        </a:solidFill>
      </dgm:spPr>
      <dgm:t>
        <a:bodyPr/>
        <a:lstStyle/>
        <a:p>
          <a:r>
            <a:rPr lang="es-MX" dirty="0" smtClean="0">
              <a:solidFill>
                <a:schemeClr val="tx1"/>
              </a:solidFill>
            </a:rPr>
            <a:t>PADRE DE FAMILIA</a:t>
          </a:r>
          <a:endParaRPr lang="es-MX" dirty="0">
            <a:solidFill>
              <a:schemeClr val="tx1"/>
            </a:solidFill>
          </a:endParaRPr>
        </a:p>
      </dgm:t>
    </dgm:pt>
    <dgm:pt modelId="{53850FC3-0111-4C64-91FD-79B9D7FAE889}" type="parTrans" cxnId="{AB49BC40-B4A0-4AD2-B6C2-E01E95F363A9}">
      <dgm:prSet/>
      <dgm:spPr/>
      <dgm:t>
        <a:bodyPr/>
        <a:lstStyle/>
        <a:p>
          <a:endParaRPr lang="es-MX"/>
        </a:p>
      </dgm:t>
    </dgm:pt>
    <dgm:pt modelId="{11A41767-0B06-476B-8992-06A8C9E0731C}" type="sibTrans" cxnId="{AB49BC40-B4A0-4AD2-B6C2-E01E95F363A9}">
      <dgm:prSet/>
      <dgm:spPr>
        <a:solidFill>
          <a:srgbClr val="0AC61C"/>
        </a:solidFill>
      </dgm:spPr>
      <dgm:t>
        <a:bodyPr/>
        <a:lstStyle/>
        <a:p>
          <a:endParaRPr lang="es-MX"/>
        </a:p>
      </dgm:t>
    </dgm:pt>
    <dgm:pt modelId="{CE133324-9C62-4454-BF08-02DBCA18637C}">
      <dgm:prSet phldrT="[Texto]" custT="1"/>
      <dgm:spPr>
        <a:solidFill>
          <a:srgbClr val="FE5C02"/>
        </a:solidFill>
      </dgm:spPr>
      <dgm:t>
        <a:bodyPr/>
        <a:lstStyle/>
        <a:p>
          <a:r>
            <a:rPr lang="es-MX" sz="1000" dirty="0" smtClean="0"/>
            <a:t>DOCENTE</a:t>
          </a:r>
          <a:endParaRPr lang="es-MX" sz="1000" dirty="0"/>
        </a:p>
      </dgm:t>
    </dgm:pt>
    <dgm:pt modelId="{5326EC49-1206-470C-9961-D58125E8C62E}" type="parTrans" cxnId="{62EC6380-E046-4A0F-85D0-A97EDFEEDDF2}">
      <dgm:prSet/>
      <dgm:spPr/>
      <dgm:t>
        <a:bodyPr/>
        <a:lstStyle/>
        <a:p>
          <a:endParaRPr lang="es-MX"/>
        </a:p>
      </dgm:t>
    </dgm:pt>
    <dgm:pt modelId="{68AC908B-98F3-4113-986A-BCDA1C171D79}" type="sibTrans" cxnId="{62EC6380-E046-4A0F-85D0-A97EDFEEDDF2}">
      <dgm:prSet/>
      <dgm:spPr>
        <a:solidFill>
          <a:srgbClr val="FE5C02"/>
        </a:solidFill>
        <a:ln w="57150"/>
      </dgm:spPr>
      <dgm:t>
        <a:bodyPr/>
        <a:lstStyle/>
        <a:p>
          <a:endParaRPr lang="es-MX"/>
        </a:p>
      </dgm:t>
    </dgm:pt>
    <dgm:pt modelId="{C5F3BA31-7754-4C1F-942C-26489754F81A}" type="pres">
      <dgm:prSet presAssocID="{6CE3ACDE-9ADC-40F0-B186-CE1F79ADB1A5}" presName="composite" presStyleCnt="0">
        <dgm:presLayoutVars>
          <dgm:chMax val="3"/>
          <dgm:animLvl val="lvl"/>
          <dgm:resizeHandles val="exact"/>
        </dgm:presLayoutVars>
      </dgm:prSet>
      <dgm:spPr/>
    </dgm:pt>
    <dgm:pt modelId="{13C85C1E-1639-43A4-A30C-CD664E2965BC}" type="pres">
      <dgm:prSet presAssocID="{4574B0AB-4E9C-44C5-B97F-1F34A0552DDA}" presName="gear1" presStyleLbl="node1" presStyleIdx="0" presStyleCnt="3">
        <dgm:presLayoutVars>
          <dgm:chMax val="1"/>
          <dgm:bulletEnabled val="1"/>
        </dgm:presLayoutVars>
      </dgm:prSet>
      <dgm:spPr/>
      <dgm:t>
        <a:bodyPr/>
        <a:lstStyle/>
        <a:p>
          <a:endParaRPr lang="es-MX"/>
        </a:p>
      </dgm:t>
    </dgm:pt>
    <dgm:pt modelId="{E11B0E8C-DE62-48C0-9BC4-EB80D147DE2E}" type="pres">
      <dgm:prSet presAssocID="{4574B0AB-4E9C-44C5-B97F-1F34A0552DDA}" presName="gear1srcNode" presStyleLbl="node1" presStyleIdx="0" presStyleCnt="3"/>
      <dgm:spPr/>
      <dgm:t>
        <a:bodyPr/>
        <a:lstStyle/>
        <a:p>
          <a:endParaRPr lang="es-MX"/>
        </a:p>
      </dgm:t>
    </dgm:pt>
    <dgm:pt modelId="{62D4B991-5B93-4B18-AA02-B7BC991FF0E1}" type="pres">
      <dgm:prSet presAssocID="{4574B0AB-4E9C-44C5-B97F-1F34A0552DDA}" presName="gear1dstNode" presStyleLbl="node1" presStyleIdx="0" presStyleCnt="3"/>
      <dgm:spPr/>
      <dgm:t>
        <a:bodyPr/>
        <a:lstStyle/>
        <a:p>
          <a:endParaRPr lang="es-MX"/>
        </a:p>
      </dgm:t>
    </dgm:pt>
    <dgm:pt modelId="{FA574A2D-C032-4E27-AA86-FA8D7E9F6743}" type="pres">
      <dgm:prSet presAssocID="{6305444D-AB9D-49FE-A3B7-38339E6B51D9}" presName="gear2" presStyleLbl="node1" presStyleIdx="1" presStyleCnt="3">
        <dgm:presLayoutVars>
          <dgm:chMax val="1"/>
          <dgm:bulletEnabled val="1"/>
        </dgm:presLayoutVars>
      </dgm:prSet>
      <dgm:spPr/>
      <dgm:t>
        <a:bodyPr/>
        <a:lstStyle/>
        <a:p>
          <a:endParaRPr lang="es-MX"/>
        </a:p>
      </dgm:t>
    </dgm:pt>
    <dgm:pt modelId="{3E505BC9-D549-48BF-8E49-1EC6868A4CCC}" type="pres">
      <dgm:prSet presAssocID="{6305444D-AB9D-49FE-A3B7-38339E6B51D9}" presName="gear2srcNode" presStyleLbl="node1" presStyleIdx="1" presStyleCnt="3"/>
      <dgm:spPr/>
      <dgm:t>
        <a:bodyPr/>
        <a:lstStyle/>
        <a:p>
          <a:endParaRPr lang="es-MX"/>
        </a:p>
      </dgm:t>
    </dgm:pt>
    <dgm:pt modelId="{FB6F5E5D-3491-498A-B0B7-A632E03593B7}" type="pres">
      <dgm:prSet presAssocID="{6305444D-AB9D-49FE-A3B7-38339E6B51D9}" presName="gear2dstNode" presStyleLbl="node1" presStyleIdx="1" presStyleCnt="3"/>
      <dgm:spPr/>
      <dgm:t>
        <a:bodyPr/>
        <a:lstStyle/>
        <a:p>
          <a:endParaRPr lang="es-MX"/>
        </a:p>
      </dgm:t>
    </dgm:pt>
    <dgm:pt modelId="{309FBF03-B402-4E96-BA32-FEDB3FEEF694}" type="pres">
      <dgm:prSet presAssocID="{CE133324-9C62-4454-BF08-02DBCA18637C}" presName="gear3" presStyleLbl="node1" presStyleIdx="2" presStyleCnt="3"/>
      <dgm:spPr/>
      <dgm:t>
        <a:bodyPr/>
        <a:lstStyle/>
        <a:p>
          <a:endParaRPr lang="es-MX"/>
        </a:p>
      </dgm:t>
    </dgm:pt>
    <dgm:pt modelId="{758B18F7-1909-4543-BD47-E9C5037E65E2}" type="pres">
      <dgm:prSet presAssocID="{CE133324-9C62-4454-BF08-02DBCA18637C}" presName="gear3tx" presStyleLbl="node1" presStyleIdx="2" presStyleCnt="3">
        <dgm:presLayoutVars>
          <dgm:chMax val="1"/>
          <dgm:bulletEnabled val="1"/>
        </dgm:presLayoutVars>
      </dgm:prSet>
      <dgm:spPr/>
      <dgm:t>
        <a:bodyPr/>
        <a:lstStyle/>
        <a:p>
          <a:endParaRPr lang="es-MX"/>
        </a:p>
      </dgm:t>
    </dgm:pt>
    <dgm:pt modelId="{EFEB8880-CE52-419E-B419-F35715E02EA1}" type="pres">
      <dgm:prSet presAssocID="{CE133324-9C62-4454-BF08-02DBCA18637C}" presName="gear3srcNode" presStyleLbl="node1" presStyleIdx="2" presStyleCnt="3"/>
      <dgm:spPr/>
      <dgm:t>
        <a:bodyPr/>
        <a:lstStyle/>
        <a:p>
          <a:endParaRPr lang="es-MX"/>
        </a:p>
      </dgm:t>
    </dgm:pt>
    <dgm:pt modelId="{5DA22FC9-1665-4256-AEB1-7E902B13B6B0}" type="pres">
      <dgm:prSet presAssocID="{CE133324-9C62-4454-BF08-02DBCA18637C}" presName="gear3dstNode" presStyleLbl="node1" presStyleIdx="2" presStyleCnt="3"/>
      <dgm:spPr/>
      <dgm:t>
        <a:bodyPr/>
        <a:lstStyle/>
        <a:p>
          <a:endParaRPr lang="es-MX"/>
        </a:p>
      </dgm:t>
    </dgm:pt>
    <dgm:pt modelId="{10FB512D-F8CF-450B-B123-974819148F4D}" type="pres">
      <dgm:prSet presAssocID="{F9FECBEE-60BC-47F8-87DF-DDBC6DF229EC}" presName="connector1" presStyleLbl="sibTrans2D1" presStyleIdx="0" presStyleCnt="3"/>
      <dgm:spPr/>
      <dgm:t>
        <a:bodyPr/>
        <a:lstStyle/>
        <a:p>
          <a:endParaRPr lang="es-MX"/>
        </a:p>
      </dgm:t>
    </dgm:pt>
    <dgm:pt modelId="{84ABA717-5995-4F77-85C3-A4D833EB45A0}" type="pres">
      <dgm:prSet presAssocID="{11A41767-0B06-476B-8992-06A8C9E0731C}" presName="connector2" presStyleLbl="sibTrans2D1" presStyleIdx="1" presStyleCnt="3"/>
      <dgm:spPr/>
      <dgm:t>
        <a:bodyPr/>
        <a:lstStyle/>
        <a:p>
          <a:endParaRPr lang="es-MX"/>
        </a:p>
      </dgm:t>
    </dgm:pt>
    <dgm:pt modelId="{31E3250C-13DA-4AFD-9E79-31752269B4F2}" type="pres">
      <dgm:prSet presAssocID="{68AC908B-98F3-4113-986A-BCDA1C171D79}" presName="connector3" presStyleLbl="sibTrans2D1" presStyleIdx="2" presStyleCnt="3"/>
      <dgm:spPr/>
      <dgm:t>
        <a:bodyPr/>
        <a:lstStyle/>
        <a:p>
          <a:endParaRPr lang="es-MX"/>
        </a:p>
      </dgm:t>
    </dgm:pt>
  </dgm:ptLst>
  <dgm:cxnLst>
    <dgm:cxn modelId="{581A524D-F150-4392-AB99-F6A8F8139F28}" type="presOf" srcId="{4574B0AB-4E9C-44C5-B97F-1F34A0552DDA}" destId="{E11B0E8C-DE62-48C0-9BC4-EB80D147DE2E}" srcOrd="1" destOrd="0" presId="urn:microsoft.com/office/officeart/2005/8/layout/gear1"/>
    <dgm:cxn modelId="{3D785F9D-8D86-4621-A9AD-924A63DE1B2F}" type="presOf" srcId="{CE133324-9C62-4454-BF08-02DBCA18637C}" destId="{5DA22FC9-1665-4256-AEB1-7E902B13B6B0}" srcOrd="3" destOrd="0" presId="urn:microsoft.com/office/officeart/2005/8/layout/gear1"/>
    <dgm:cxn modelId="{62EC6380-E046-4A0F-85D0-A97EDFEEDDF2}" srcId="{6CE3ACDE-9ADC-40F0-B186-CE1F79ADB1A5}" destId="{CE133324-9C62-4454-BF08-02DBCA18637C}" srcOrd="2" destOrd="0" parTransId="{5326EC49-1206-470C-9961-D58125E8C62E}" sibTransId="{68AC908B-98F3-4113-986A-BCDA1C171D79}"/>
    <dgm:cxn modelId="{14644852-995D-4AEA-9303-A58391F7FF56}" type="presOf" srcId="{F9FECBEE-60BC-47F8-87DF-DDBC6DF229EC}" destId="{10FB512D-F8CF-450B-B123-974819148F4D}" srcOrd="0" destOrd="0" presId="urn:microsoft.com/office/officeart/2005/8/layout/gear1"/>
    <dgm:cxn modelId="{59F7916C-8A81-4C69-AEF8-ED577DBC2F70}" type="presOf" srcId="{68AC908B-98F3-4113-986A-BCDA1C171D79}" destId="{31E3250C-13DA-4AFD-9E79-31752269B4F2}" srcOrd="0" destOrd="0" presId="urn:microsoft.com/office/officeart/2005/8/layout/gear1"/>
    <dgm:cxn modelId="{3F3BA838-1A3E-43E5-9C78-90B132B50298}" srcId="{6CE3ACDE-9ADC-40F0-B186-CE1F79ADB1A5}" destId="{4574B0AB-4E9C-44C5-B97F-1F34A0552DDA}" srcOrd="0" destOrd="0" parTransId="{B212B13D-5D39-4F54-A69F-B7536CF970C4}" sibTransId="{F9FECBEE-60BC-47F8-87DF-DDBC6DF229EC}"/>
    <dgm:cxn modelId="{7409318F-446E-4E3D-8BA1-5BD6D9DBF599}" type="presOf" srcId="{6305444D-AB9D-49FE-A3B7-38339E6B51D9}" destId="{3E505BC9-D549-48BF-8E49-1EC6868A4CCC}" srcOrd="1" destOrd="0" presId="urn:microsoft.com/office/officeart/2005/8/layout/gear1"/>
    <dgm:cxn modelId="{3478080A-DBB0-4BB1-8030-171B5F196355}" type="presOf" srcId="{CE133324-9C62-4454-BF08-02DBCA18637C}" destId="{758B18F7-1909-4543-BD47-E9C5037E65E2}" srcOrd="1" destOrd="0" presId="urn:microsoft.com/office/officeart/2005/8/layout/gear1"/>
    <dgm:cxn modelId="{5B17EA2D-4B75-4599-9A97-574DA4ABF48D}" type="presOf" srcId="{CE133324-9C62-4454-BF08-02DBCA18637C}" destId="{309FBF03-B402-4E96-BA32-FEDB3FEEF694}" srcOrd="0" destOrd="0" presId="urn:microsoft.com/office/officeart/2005/8/layout/gear1"/>
    <dgm:cxn modelId="{F3654162-4308-4B65-8D6C-F08CD7C81588}" type="presOf" srcId="{4574B0AB-4E9C-44C5-B97F-1F34A0552DDA}" destId="{13C85C1E-1639-43A4-A30C-CD664E2965BC}" srcOrd="0" destOrd="0" presId="urn:microsoft.com/office/officeart/2005/8/layout/gear1"/>
    <dgm:cxn modelId="{938FB1CD-46F9-45D2-928C-3201FF747FF6}" type="presOf" srcId="{6305444D-AB9D-49FE-A3B7-38339E6B51D9}" destId="{FA574A2D-C032-4E27-AA86-FA8D7E9F6743}" srcOrd="0" destOrd="0" presId="urn:microsoft.com/office/officeart/2005/8/layout/gear1"/>
    <dgm:cxn modelId="{6A7BEF30-CE20-44E8-88F0-2CE174BD4602}" type="presOf" srcId="{6CE3ACDE-9ADC-40F0-B186-CE1F79ADB1A5}" destId="{C5F3BA31-7754-4C1F-942C-26489754F81A}" srcOrd="0" destOrd="0" presId="urn:microsoft.com/office/officeart/2005/8/layout/gear1"/>
    <dgm:cxn modelId="{AB49BC40-B4A0-4AD2-B6C2-E01E95F363A9}" srcId="{6CE3ACDE-9ADC-40F0-B186-CE1F79ADB1A5}" destId="{6305444D-AB9D-49FE-A3B7-38339E6B51D9}" srcOrd="1" destOrd="0" parTransId="{53850FC3-0111-4C64-91FD-79B9D7FAE889}" sibTransId="{11A41767-0B06-476B-8992-06A8C9E0731C}"/>
    <dgm:cxn modelId="{1C40F28C-09E6-4D35-ADBC-8A47C2B0923D}" type="presOf" srcId="{6305444D-AB9D-49FE-A3B7-38339E6B51D9}" destId="{FB6F5E5D-3491-498A-B0B7-A632E03593B7}" srcOrd="2" destOrd="0" presId="urn:microsoft.com/office/officeart/2005/8/layout/gear1"/>
    <dgm:cxn modelId="{E4D13055-DF43-4922-97AE-4A7DFDCECC76}" type="presOf" srcId="{11A41767-0B06-476B-8992-06A8C9E0731C}" destId="{84ABA717-5995-4F77-85C3-A4D833EB45A0}" srcOrd="0" destOrd="0" presId="urn:microsoft.com/office/officeart/2005/8/layout/gear1"/>
    <dgm:cxn modelId="{83910553-BF13-4AB7-9A52-1E928133232A}" type="presOf" srcId="{4574B0AB-4E9C-44C5-B97F-1F34A0552DDA}" destId="{62D4B991-5B93-4B18-AA02-B7BC991FF0E1}" srcOrd="2" destOrd="0" presId="urn:microsoft.com/office/officeart/2005/8/layout/gear1"/>
    <dgm:cxn modelId="{51164D96-776F-40DC-A1F2-B45F6881D8A8}" type="presOf" srcId="{CE133324-9C62-4454-BF08-02DBCA18637C}" destId="{EFEB8880-CE52-419E-B419-F35715E02EA1}" srcOrd="2" destOrd="0" presId="urn:microsoft.com/office/officeart/2005/8/layout/gear1"/>
    <dgm:cxn modelId="{30B9CCF3-0B15-41EE-9A1E-B7581B22BBA8}" type="presParOf" srcId="{C5F3BA31-7754-4C1F-942C-26489754F81A}" destId="{13C85C1E-1639-43A4-A30C-CD664E2965BC}" srcOrd="0" destOrd="0" presId="urn:microsoft.com/office/officeart/2005/8/layout/gear1"/>
    <dgm:cxn modelId="{1810296C-2EEF-4CD5-84D3-02529DA004BC}" type="presParOf" srcId="{C5F3BA31-7754-4C1F-942C-26489754F81A}" destId="{E11B0E8C-DE62-48C0-9BC4-EB80D147DE2E}" srcOrd="1" destOrd="0" presId="urn:microsoft.com/office/officeart/2005/8/layout/gear1"/>
    <dgm:cxn modelId="{4301B20E-2B53-4456-AD21-325DB7026D9F}" type="presParOf" srcId="{C5F3BA31-7754-4C1F-942C-26489754F81A}" destId="{62D4B991-5B93-4B18-AA02-B7BC991FF0E1}" srcOrd="2" destOrd="0" presId="urn:microsoft.com/office/officeart/2005/8/layout/gear1"/>
    <dgm:cxn modelId="{0F087067-531F-4A47-B519-4BCACADEFA25}" type="presParOf" srcId="{C5F3BA31-7754-4C1F-942C-26489754F81A}" destId="{FA574A2D-C032-4E27-AA86-FA8D7E9F6743}" srcOrd="3" destOrd="0" presId="urn:microsoft.com/office/officeart/2005/8/layout/gear1"/>
    <dgm:cxn modelId="{824085D7-5E7E-4BBF-AA77-FBA523E343E7}" type="presParOf" srcId="{C5F3BA31-7754-4C1F-942C-26489754F81A}" destId="{3E505BC9-D549-48BF-8E49-1EC6868A4CCC}" srcOrd="4" destOrd="0" presId="urn:microsoft.com/office/officeart/2005/8/layout/gear1"/>
    <dgm:cxn modelId="{C4C690FC-7B5A-4285-9BA5-3332245826FD}" type="presParOf" srcId="{C5F3BA31-7754-4C1F-942C-26489754F81A}" destId="{FB6F5E5D-3491-498A-B0B7-A632E03593B7}" srcOrd="5" destOrd="0" presId="urn:microsoft.com/office/officeart/2005/8/layout/gear1"/>
    <dgm:cxn modelId="{5DF53D97-D511-465A-B45B-01F616418B0B}" type="presParOf" srcId="{C5F3BA31-7754-4C1F-942C-26489754F81A}" destId="{309FBF03-B402-4E96-BA32-FEDB3FEEF694}" srcOrd="6" destOrd="0" presId="urn:microsoft.com/office/officeart/2005/8/layout/gear1"/>
    <dgm:cxn modelId="{418489A4-5B14-47EC-BC96-803BFF077DD5}" type="presParOf" srcId="{C5F3BA31-7754-4C1F-942C-26489754F81A}" destId="{758B18F7-1909-4543-BD47-E9C5037E65E2}" srcOrd="7" destOrd="0" presId="urn:microsoft.com/office/officeart/2005/8/layout/gear1"/>
    <dgm:cxn modelId="{61CD5378-2EBC-4F2A-AB1D-A25526A70247}" type="presParOf" srcId="{C5F3BA31-7754-4C1F-942C-26489754F81A}" destId="{EFEB8880-CE52-419E-B419-F35715E02EA1}" srcOrd="8" destOrd="0" presId="urn:microsoft.com/office/officeart/2005/8/layout/gear1"/>
    <dgm:cxn modelId="{3E46C6D8-35EC-448D-9753-074DEB233F0C}" type="presParOf" srcId="{C5F3BA31-7754-4C1F-942C-26489754F81A}" destId="{5DA22FC9-1665-4256-AEB1-7E902B13B6B0}" srcOrd="9" destOrd="0" presId="urn:microsoft.com/office/officeart/2005/8/layout/gear1"/>
    <dgm:cxn modelId="{6C4E997B-03C0-4800-BF2D-03C010C7BE49}" type="presParOf" srcId="{C5F3BA31-7754-4C1F-942C-26489754F81A}" destId="{10FB512D-F8CF-450B-B123-974819148F4D}" srcOrd="10" destOrd="0" presId="urn:microsoft.com/office/officeart/2005/8/layout/gear1"/>
    <dgm:cxn modelId="{9844B4CC-3995-48E7-8D5F-3D01152720B8}" type="presParOf" srcId="{C5F3BA31-7754-4C1F-942C-26489754F81A}" destId="{84ABA717-5995-4F77-85C3-A4D833EB45A0}" srcOrd="11" destOrd="0" presId="urn:microsoft.com/office/officeart/2005/8/layout/gear1"/>
    <dgm:cxn modelId="{0CC81903-895E-440F-9C69-F40AA66E8230}" type="presParOf" srcId="{C5F3BA31-7754-4C1F-942C-26489754F81A}" destId="{31E3250C-13DA-4AFD-9E79-31752269B4F2}"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85C1E-1639-43A4-A30C-CD664E2965BC}">
      <dsp:nvSpPr>
        <dsp:cNvPr id="0" name=""/>
        <dsp:cNvSpPr/>
      </dsp:nvSpPr>
      <dsp:spPr>
        <a:xfrm>
          <a:off x="1882198" y="1351462"/>
          <a:ext cx="1651786" cy="1651786"/>
        </a:xfrm>
        <a:prstGeom prst="gear9">
          <a:avLst/>
        </a:prstGeom>
        <a:solidFill>
          <a:srgbClr val="FF0000"/>
        </a:solidFill>
        <a:ln w="19050" cap="rnd"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ALUMNO</a:t>
          </a:r>
          <a:endParaRPr lang="es-MX" sz="1600" kern="1200" dirty="0"/>
        </a:p>
      </dsp:txBody>
      <dsp:txXfrm>
        <a:off x="2214280" y="1738385"/>
        <a:ext cx="987622" cy="849052"/>
      </dsp:txXfrm>
    </dsp:sp>
    <dsp:sp modelId="{FA574A2D-C032-4E27-AA86-FA8D7E9F6743}">
      <dsp:nvSpPr>
        <dsp:cNvPr id="0" name=""/>
        <dsp:cNvSpPr/>
      </dsp:nvSpPr>
      <dsp:spPr>
        <a:xfrm>
          <a:off x="921158" y="961039"/>
          <a:ext cx="1201299" cy="1201299"/>
        </a:xfrm>
        <a:prstGeom prst="gear6">
          <a:avLst/>
        </a:prstGeom>
        <a:solidFill>
          <a:srgbClr val="0AC61C"/>
        </a:solidFill>
        <a:ln w="19050" cap="rnd"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solidFill>
                <a:schemeClr val="tx1"/>
              </a:solidFill>
            </a:rPr>
            <a:t>PADRE DE FAMILIA</a:t>
          </a:r>
          <a:endParaRPr lang="es-MX" sz="1300" kern="1200" dirty="0">
            <a:solidFill>
              <a:schemeClr val="tx1"/>
            </a:solidFill>
          </a:endParaRPr>
        </a:p>
      </dsp:txBody>
      <dsp:txXfrm>
        <a:off x="1223589" y="1265298"/>
        <a:ext cx="596437" cy="592781"/>
      </dsp:txXfrm>
    </dsp:sp>
    <dsp:sp modelId="{309FBF03-B402-4E96-BA32-FEDB3FEEF694}">
      <dsp:nvSpPr>
        <dsp:cNvPr id="0" name=""/>
        <dsp:cNvSpPr/>
      </dsp:nvSpPr>
      <dsp:spPr>
        <a:xfrm rot="20700000">
          <a:off x="1594009" y="132265"/>
          <a:ext cx="1177028" cy="1177028"/>
        </a:xfrm>
        <a:prstGeom prst="gear6">
          <a:avLst/>
        </a:prstGeom>
        <a:solidFill>
          <a:srgbClr val="FE5C02"/>
        </a:solidFill>
        <a:ln w="19050" cap="rnd" cmpd="sng" algn="ctr">
          <a:solidFill>
            <a:schemeClr val="lt1">
              <a:hueOff val="0"/>
              <a:satOff val="0"/>
              <a:lumOff val="0"/>
              <a:alphaOff val="0"/>
            </a:schemeClr>
          </a:solidFill>
          <a:prstDash val="solid"/>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smtClean="0"/>
            <a:t>DOCENTE</a:t>
          </a:r>
          <a:endParaRPr lang="es-MX" sz="1000" kern="1200" dirty="0"/>
        </a:p>
      </dsp:txBody>
      <dsp:txXfrm rot="-20700000">
        <a:off x="1852166" y="390422"/>
        <a:ext cx="660714" cy="660714"/>
      </dsp:txXfrm>
    </dsp:sp>
    <dsp:sp modelId="{10FB512D-F8CF-450B-B123-974819148F4D}">
      <dsp:nvSpPr>
        <dsp:cNvPr id="0" name=""/>
        <dsp:cNvSpPr/>
      </dsp:nvSpPr>
      <dsp:spPr>
        <a:xfrm>
          <a:off x="1742573" y="1109302"/>
          <a:ext cx="2114287" cy="2114287"/>
        </a:xfrm>
        <a:prstGeom prst="circularArrow">
          <a:avLst>
            <a:gd name="adj1" fmla="val 4687"/>
            <a:gd name="adj2" fmla="val 299029"/>
            <a:gd name="adj3" fmla="val 2478878"/>
            <a:gd name="adj4" fmla="val 15944074"/>
            <a:gd name="adj5" fmla="val 5469"/>
          </a:avLst>
        </a:prstGeom>
        <a:solidFill>
          <a:srgbClr val="FF0000"/>
        </a:solidFill>
        <a:ln>
          <a:noFill/>
        </a:ln>
        <a:effectLst/>
        <a:scene3d>
          <a:camera prst="perspectiveContrastingRightFacing"/>
          <a:lightRig rig="threePt" dir="t"/>
        </a:scene3d>
      </dsp:spPr>
      <dsp:style>
        <a:lnRef idx="0">
          <a:scrgbClr r="0" g="0" b="0"/>
        </a:lnRef>
        <a:fillRef idx="1">
          <a:scrgbClr r="0" g="0" b="0"/>
        </a:fillRef>
        <a:effectRef idx="0">
          <a:scrgbClr r="0" g="0" b="0"/>
        </a:effectRef>
        <a:fontRef idx="minor">
          <a:schemeClr val="lt1"/>
        </a:fontRef>
      </dsp:style>
    </dsp:sp>
    <dsp:sp modelId="{84ABA717-5995-4F77-85C3-A4D833EB45A0}">
      <dsp:nvSpPr>
        <dsp:cNvPr id="0" name=""/>
        <dsp:cNvSpPr/>
      </dsp:nvSpPr>
      <dsp:spPr>
        <a:xfrm>
          <a:off x="708411" y="700348"/>
          <a:ext cx="1536161" cy="1536161"/>
        </a:xfrm>
        <a:prstGeom prst="leftCircularArrow">
          <a:avLst>
            <a:gd name="adj1" fmla="val 6452"/>
            <a:gd name="adj2" fmla="val 429999"/>
            <a:gd name="adj3" fmla="val 10489124"/>
            <a:gd name="adj4" fmla="val 14837806"/>
            <a:gd name="adj5" fmla="val 7527"/>
          </a:avLst>
        </a:prstGeom>
        <a:solidFill>
          <a:srgbClr val="0AC61C"/>
        </a:solidFill>
        <a:ln>
          <a:noFill/>
        </a:ln>
        <a:effectLst/>
        <a:scene3d>
          <a:camera prst="perspectiveContrastingRightFacing"/>
          <a:lightRig rig="threePt" dir="t"/>
        </a:scene3d>
      </dsp:spPr>
      <dsp:style>
        <a:lnRef idx="0">
          <a:scrgbClr r="0" g="0" b="0"/>
        </a:lnRef>
        <a:fillRef idx="1">
          <a:scrgbClr r="0" g="0" b="0"/>
        </a:fillRef>
        <a:effectRef idx="0">
          <a:scrgbClr r="0" g="0" b="0"/>
        </a:effectRef>
        <a:fontRef idx="minor">
          <a:schemeClr val="lt1"/>
        </a:fontRef>
      </dsp:style>
    </dsp:sp>
    <dsp:sp modelId="{31E3250C-13DA-4AFD-9E79-31752269B4F2}">
      <dsp:nvSpPr>
        <dsp:cNvPr id="0" name=""/>
        <dsp:cNvSpPr/>
      </dsp:nvSpPr>
      <dsp:spPr>
        <a:xfrm>
          <a:off x="1321750" y="-120436"/>
          <a:ext cx="1656291" cy="1656291"/>
        </a:xfrm>
        <a:prstGeom prst="circularArrow">
          <a:avLst>
            <a:gd name="adj1" fmla="val 5984"/>
            <a:gd name="adj2" fmla="val 394124"/>
            <a:gd name="adj3" fmla="val 13313824"/>
            <a:gd name="adj4" fmla="val 10508221"/>
            <a:gd name="adj5" fmla="val 6981"/>
          </a:avLst>
        </a:prstGeom>
        <a:solidFill>
          <a:srgbClr val="FE5C02"/>
        </a:solidFill>
        <a:ln w="57150">
          <a:noFill/>
        </a:ln>
        <a:effectLst/>
        <a:scene3d>
          <a:camera prst="perspectiveContrastingRightFacing"/>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D97A8-C3AA-402A-80AF-ED3334B33413}" type="datetimeFigureOut">
              <a:rPr lang="es-MX" smtClean="0"/>
              <a:t>23/04/2021</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AFF0E-8F03-4AF7-A3F7-54A39CE0D47F}" type="slidenum">
              <a:rPr lang="es-MX" smtClean="0"/>
              <a:t>‹Nº›</a:t>
            </a:fld>
            <a:endParaRPr lang="es-MX"/>
          </a:p>
        </p:txBody>
      </p:sp>
    </p:spTree>
    <p:extLst>
      <p:ext uri="{BB962C8B-B14F-4D97-AF65-F5344CB8AC3E}">
        <p14:creationId xmlns:p14="http://schemas.microsoft.com/office/powerpoint/2010/main" val="2983438481"/>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3" algn="l" defTabSz="914342" rtl="0" eaLnBrk="1" latinLnBrk="0" hangingPunct="1">
      <a:defRPr sz="1200" kern="1200">
        <a:solidFill>
          <a:schemeClr val="tx1"/>
        </a:solidFill>
        <a:latin typeface="+mn-lt"/>
        <a:ea typeface="+mn-ea"/>
        <a:cs typeface="+mn-cs"/>
      </a:defRPr>
    </a:lvl6pPr>
    <a:lvl7pPr marL="2743024"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57807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63191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7823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68871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622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27405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2030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78070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91528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23/04/2021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44643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18078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23/04/2021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8323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23/04/2021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670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23/04/2021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61584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7976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23/04/2021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47687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47CFC-816F-41D0-AAC0-9BF4FEBC753E}" type="datetimeFigureOut">
              <a:rPr lang="es-ES" smtClean="0"/>
              <a:t>23/04/2021</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57355061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900227" y="1656131"/>
            <a:ext cx="3039231" cy="4144236"/>
            <a:chOff x="8900227" y="1656131"/>
            <a:chExt cx="3039231" cy="4144236"/>
          </a:xfrm>
          <a:scene3d>
            <a:camera prst="perspectiveHeroicExtremeLeftFacing"/>
            <a:lightRig rig="threePt" dir="t"/>
          </a:scene3d>
        </p:grpSpPr>
        <p:pic>
          <p:nvPicPr>
            <p:cNvPr id="17" name="Imagen 1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70104" y="1656131"/>
              <a:ext cx="1569354" cy="4144236"/>
            </a:xfrm>
            <a:prstGeom prst="rect">
              <a:avLst/>
            </a:prstGeom>
            <a:noFill/>
            <a:ln>
              <a:noFill/>
            </a:ln>
          </p:spPr>
        </p:pic>
        <p:pic>
          <p:nvPicPr>
            <p:cNvPr id="19" name="Imagen 18"/>
            <p:cNvPicPr/>
            <p:nvPr/>
          </p:nvPicPr>
          <p:blipFill>
            <a:blip r:embed="rId3">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900227" y="2899402"/>
              <a:ext cx="2021624" cy="1228470"/>
            </a:xfrm>
            <a:prstGeom prst="rect">
              <a:avLst/>
            </a:prstGeom>
            <a:noFill/>
            <a:ln>
              <a:noFill/>
            </a:ln>
          </p:spPr>
        </p:pic>
        <p:pic>
          <p:nvPicPr>
            <p:cNvPr id="20" name="Imagen 19"/>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08038">
              <a:off x="9230732" y="2511291"/>
              <a:ext cx="1086643" cy="710440"/>
            </a:xfrm>
            <a:prstGeom prst="rect">
              <a:avLst/>
            </a:prstGeom>
            <a:noFill/>
            <a:ln>
              <a:noFill/>
            </a:ln>
          </p:spPr>
        </p:pic>
      </p:grpSp>
      <p:sp>
        <p:nvSpPr>
          <p:cNvPr id="4" name="2 Subtítulo"/>
          <p:cNvSpPr txBox="1">
            <a:spLocks/>
          </p:cNvSpPr>
          <p:nvPr/>
        </p:nvSpPr>
        <p:spPr>
          <a:xfrm>
            <a:off x="983432" y="4814643"/>
            <a:ext cx="8964488" cy="339674"/>
          </a:xfrm>
          <a:prstGeom prst="rect">
            <a:avLst/>
          </a:prstGeom>
        </p:spPr>
        <p:txBody>
          <a:bodyPr vert="horz" lIns="91423" tIns="0" rIns="45712"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r>
              <a:rPr lang="es-MX" sz="1600" dirty="0">
                <a:solidFill>
                  <a:schemeClr val="bg1"/>
                </a:solidFill>
              </a:rPr>
              <a:t>CICLO ESCOLAR 2020 - 2021</a:t>
            </a:r>
          </a:p>
        </p:txBody>
      </p:sp>
      <p:sp>
        <p:nvSpPr>
          <p:cNvPr id="6" name="2 Subtítulo"/>
          <p:cNvSpPr txBox="1">
            <a:spLocks/>
          </p:cNvSpPr>
          <p:nvPr/>
        </p:nvSpPr>
        <p:spPr>
          <a:xfrm>
            <a:off x="983432" y="5157240"/>
            <a:ext cx="8964000" cy="432000"/>
          </a:xfrm>
          <a:prstGeom prst="rect">
            <a:avLst/>
          </a:prstGeom>
        </p:spPr>
        <p:txBody>
          <a:bodyPr vert="horz" lIns="91423" tIns="0" rIns="45712"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r>
              <a:rPr lang="es-MX" sz="1600" dirty="0">
                <a:solidFill>
                  <a:schemeClr val="bg1"/>
                </a:solidFill>
              </a:rPr>
              <a:t>		</a:t>
            </a:r>
            <a:r>
              <a:rPr lang="es-MX" sz="1600" dirty="0" smtClean="0">
                <a:solidFill>
                  <a:schemeClr val="bg1"/>
                </a:solidFill>
              </a:rPr>
              <a:t>Abril de 2021</a:t>
            </a:r>
            <a:endParaRPr lang="es-MX" sz="1600" dirty="0">
              <a:solidFill>
                <a:schemeClr val="bg1"/>
              </a:solidFill>
            </a:endParaRPr>
          </a:p>
        </p:txBody>
      </p:sp>
      <p:sp>
        <p:nvSpPr>
          <p:cNvPr id="8" name="Rectangle 2"/>
          <p:cNvSpPr>
            <a:spLocks noChangeArrowheads="1"/>
          </p:cNvSpPr>
          <p:nvPr/>
        </p:nvSpPr>
        <p:spPr bwMode="auto">
          <a:xfrm>
            <a:off x="1848000" y="1196752"/>
            <a:ext cx="8496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s-MX" altLang="es-MX" sz="2800" dirty="0">
                <a:latin typeface="Algerian" pitchFamily="82" charset="0"/>
                <a:cs typeface="Arial" pitchFamily="34" charset="0"/>
              </a:rPr>
              <a:t>SUPERVISIÓN ESCOLAR  ZONA ESCOLAR 069</a:t>
            </a:r>
            <a:endParaRPr lang="es-MX" altLang="es-MX" sz="2800" dirty="0">
              <a:latin typeface="Arial" pitchFamily="34" charset="0"/>
              <a:cs typeface="Arial" pitchFamily="34" charset="0"/>
            </a:endParaRPr>
          </a:p>
        </p:txBody>
      </p:sp>
      <p:pic>
        <p:nvPicPr>
          <p:cNvPr id="12" name="0 Imagen"/>
          <p:cNvPicPr/>
          <p:nvPr/>
        </p:nvPicPr>
        <p:blipFill>
          <a:blip r:embed="rId5" cstate="print">
            <a:extLst>
              <a:ext uri="{28A0092B-C50C-407E-A947-70E740481C1C}">
                <a14:useLocalDpi xmlns:a14="http://schemas.microsoft.com/office/drawing/2010/main" val="0"/>
              </a:ext>
            </a:extLst>
          </a:blip>
          <a:stretch>
            <a:fillRect/>
          </a:stretch>
        </p:blipFill>
        <p:spPr>
          <a:xfrm>
            <a:off x="5015880" y="188640"/>
            <a:ext cx="2628000" cy="9000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5" name="4 Diagrama"/>
          <p:cNvGraphicFramePr/>
          <p:nvPr>
            <p:extLst>
              <p:ext uri="{D42A27DB-BD31-4B8C-83A1-F6EECF244321}">
                <p14:modId xmlns:p14="http://schemas.microsoft.com/office/powerpoint/2010/main" val="2802626685"/>
              </p:ext>
            </p:extLst>
          </p:nvPr>
        </p:nvGraphicFramePr>
        <p:xfrm>
          <a:off x="-960784" y="3831770"/>
          <a:ext cx="4064722" cy="30032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File:SEP Logo 2019.svg - Wikimedia Common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394" y="197360"/>
            <a:ext cx="2928583" cy="90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14997198_1249429558452546_763819910_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0895" y="188640"/>
            <a:ext cx="1183463" cy="9000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1433788" y="2029029"/>
            <a:ext cx="8791233" cy="830997"/>
          </a:xfrm>
          <a:prstGeom prst="rect">
            <a:avLst/>
          </a:prstGeom>
          <a:noFill/>
        </p:spPr>
        <p:txBody>
          <a:bodyPr wrap="square" lIns="91440" tIns="45720" rIns="91440" bIns="45720">
            <a:spAutoFit/>
          </a:bodyPr>
          <a:lstStyle/>
          <a:p>
            <a:pPr algn="ctr"/>
            <a:r>
              <a:rPr lang="es-ES" sz="4800" b="1" cap="none" spc="0"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ESCUELA 15 DE NOVIEMBRE</a:t>
            </a:r>
            <a:endParaRPr lang="es-ES" sz="48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
        <p:nvSpPr>
          <p:cNvPr id="21" name="Rectángulo 20"/>
          <p:cNvSpPr/>
          <p:nvPr/>
        </p:nvSpPr>
        <p:spPr>
          <a:xfrm>
            <a:off x="1542618" y="2663911"/>
            <a:ext cx="8813004" cy="523220"/>
          </a:xfrm>
          <a:prstGeom prst="rect">
            <a:avLst/>
          </a:prstGeom>
          <a:noFill/>
        </p:spPr>
        <p:txBody>
          <a:bodyPr wrap="square" lIns="91440" tIns="45720" rIns="91440" bIns="45720">
            <a:spAutoFit/>
          </a:bodyPr>
          <a:lstStyle/>
          <a:p>
            <a:pPr algn="ctr"/>
            <a:r>
              <a:rPr lang="es-ES" sz="2800" b="1"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LA LOMA, DURANGO.</a:t>
            </a:r>
            <a:endParaRPr lang="es-ES" sz="32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
        <p:nvSpPr>
          <p:cNvPr id="22" name="Rectángulo 21"/>
          <p:cNvSpPr/>
          <p:nvPr/>
        </p:nvSpPr>
        <p:spPr>
          <a:xfrm>
            <a:off x="1600675" y="3618540"/>
            <a:ext cx="8754947" cy="461665"/>
          </a:xfrm>
          <a:prstGeom prst="rect">
            <a:avLst/>
          </a:prstGeom>
          <a:noFill/>
        </p:spPr>
        <p:txBody>
          <a:bodyPr wrap="square" lIns="91440" tIns="45720" rIns="91440" bIns="45720">
            <a:spAutoFit/>
          </a:bodyPr>
          <a:lstStyle/>
          <a:p>
            <a:pPr algn="ctr"/>
            <a:r>
              <a:rPr lang="es-ES" sz="2400" b="1"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GRADO Y GRUPO: 5B</a:t>
            </a:r>
            <a:endParaRPr lang="es-ES" sz="28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
        <p:nvSpPr>
          <p:cNvPr id="23" name="Rectángulo 22"/>
          <p:cNvSpPr/>
          <p:nvPr/>
        </p:nvSpPr>
        <p:spPr>
          <a:xfrm>
            <a:off x="1644218" y="3978580"/>
            <a:ext cx="8723908" cy="461665"/>
          </a:xfrm>
          <a:prstGeom prst="rect">
            <a:avLst/>
          </a:prstGeom>
          <a:noFill/>
        </p:spPr>
        <p:txBody>
          <a:bodyPr wrap="square" lIns="91440" tIns="45720" rIns="91440" bIns="45720">
            <a:spAutoFit/>
          </a:bodyPr>
          <a:lstStyle/>
          <a:p>
            <a:pPr algn="ctr"/>
            <a:r>
              <a:rPr lang="es-ES" sz="2400" b="1"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TOTAL DE ALUMNOS: 24 COMUNICACIÓN: 23</a:t>
            </a:r>
            <a:endParaRPr lang="es-ES" sz="28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
        <p:nvSpPr>
          <p:cNvPr id="26" name="Rectángulo 25"/>
          <p:cNvSpPr/>
          <p:nvPr/>
        </p:nvSpPr>
        <p:spPr>
          <a:xfrm>
            <a:off x="1615189" y="3252054"/>
            <a:ext cx="8740432" cy="523220"/>
          </a:xfrm>
          <a:prstGeom prst="rect">
            <a:avLst/>
          </a:prstGeom>
          <a:noFill/>
        </p:spPr>
        <p:txBody>
          <a:bodyPr wrap="square" lIns="91440" tIns="45720" rIns="91440" bIns="45720">
            <a:spAutoFit/>
          </a:bodyPr>
          <a:lstStyle/>
          <a:p>
            <a:pPr algn="ctr"/>
            <a:r>
              <a:rPr lang="es-ES" sz="2800" b="1" cap="none" spc="0"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ORGANIZACIÓN: COMPLETA</a:t>
            </a:r>
            <a:endParaRPr lang="es-ES" sz="28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
        <p:nvSpPr>
          <p:cNvPr id="27" name="Rectángulo 26"/>
          <p:cNvSpPr/>
          <p:nvPr/>
        </p:nvSpPr>
        <p:spPr>
          <a:xfrm>
            <a:off x="335360" y="1412776"/>
            <a:ext cx="10042061" cy="830997"/>
          </a:xfrm>
          <a:prstGeom prst="rect">
            <a:avLst/>
          </a:prstGeom>
          <a:noFill/>
        </p:spPr>
        <p:txBody>
          <a:bodyPr wrap="square" lIns="91440" tIns="45720" rIns="91440" bIns="45720">
            <a:spAutoFit/>
          </a:bodyPr>
          <a:lstStyle/>
          <a:p>
            <a:pPr algn="ctr"/>
            <a:r>
              <a:rPr lang="es-ES" sz="4800" b="1" dirty="0" smtClean="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rPr>
              <a:t>ALMA LIZETH CASTILLO MARTINEZ</a:t>
            </a:r>
            <a:endParaRPr lang="es-ES" sz="5400" b="1" cap="none" spc="0" dirty="0">
              <a:ln w="9525">
                <a:solidFill>
                  <a:schemeClr val="bg1"/>
                </a:solidFill>
                <a:prstDash val="solid"/>
              </a:ln>
              <a:solidFill>
                <a:srgbClr val="FE5C02"/>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6708794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Una introducción corta</a:t>
            </a:r>
            <a:endParaRPr lang="es-MX" dirty="0"/>
          </a:p>
        </p:txBody>
      </p:sp>
      <p:sp>
        <p:nvSpPr>
          <p:cNvPr id="3" name="Marcador de contenido 2"/>
          <p:cNvSpPr>
            <a:spLocks noGrp="1"/>
          </p:cNvSpPr>
          <p:nvPr>
            <p:ph idx="1"/>
          </p:nvPr>
        </p:nvSpPr>
        <p:spPr>
          <a:xfrm>
            <a:off x="677334" y="1484785"/>
            <a:ext cx="8596668" cy="4824536"/>
          </a:xfrm>
        </p:spPr>
        <p:txBody>
          <a:bodyPr>
            <a:normAutofit fontScale="77500" lnSpcReduction="20000"/>
          </a:bodyPr>
          <a:lstStyle/>
          <a:p>
            <a:r>
              <a:rPr lang="es-MX" dirty="0" smtClean="0"/>
              <a:t>Ejemplo:</a:t>
            </a:r>
          </a:p>
          <a:p>
            <a:pPr marL="0" indent="0" algn="just">
              <a:buNone/>
            </a:pPr>
            <a:r>
              <a:rPr lang="es-ES" cap="none" dirty="0" smtClean="0">
                <a:latin typeface="Arial" panose="020B0604020202020204" pitchFamily="34" charset="0"/>
                <a:cs typeface="Arial" panose="020B0604020202020204" pitchFamily="34" charset="0"/>
              </a:rPr>
              <a:t>Durante este ciclo escolar hemos tenido que enfrentar diferentes retos en nuestro trabajo diario con nuestros alumnos, desde problemas de comunicación docente-alumno-padre, hasta problemas de salud o emocionales, que en ocasiones no han permitido el buen desarrollo de las actividades.</a:t>
            </a:r>
          </a:p>
          <a:p>
            <a:pPr marL="0" indent="0" algn="just">
              <a:buNone/>
            </a:pPr>
            <a:r>
              <a:rPr lang="es-ES" dirty="0" smtClean="0">
                <a:latin typeface="Arial" panose="020B0604020202020204" pitchFamily="34" charset="0"/>
                <a:cs typeface="Arial" panose="020B0604020202020204" pitchFamily="34" charset="0"/>
              </a:rPr>
              <a:t>Desde un principio el principal medio de comunicación con mis pares de familia ha sido por la aplicación de WhatsApp, ya que es una de las principales plataformas para estar en contacto a largas distancias, además es muy barata y practica ya que cuenta con muchas facilidades.</a:t>
            </a:r>
          </a:p>
          <a:p>
            <a:pPr marL="0" indent="0" algn="just">
              <a:buNone/>
            </a:pPr>
            <a:r>
              <a:rPr lang="es-ES" cap="none" dirty="0" smtClean="0">
                <a:latin typeface="Arial" panose="020B0604020202020204" pitchFamily="34" charset="0"/>
                <a:cs typeface="Arial" panose="020B0604020202020204" pitchFamily="34" charset="0"/>
              </a:rPr>
              <a:t>Sin embrago a pesar de poder estar en contacto de esta manera con los padres de familia, se presentaron casos en los que por causas de fuerza mayor no hubo forma de establecer acuerdos sobre como llevar a cabo el trabajo.</a:t>
            </a:r>
          </a:p>
          <a:p>
            <a:pPr marL="0" indent="0">
              <a:buNone/>
            </a:pPr>
            <a:r>
              <a:rPr lang="es-ES" cap="none" dirty="0" smtClean="0">
                <a:latin typeface="Arial" panose="020B0604020202020204" pitchFamily="34" charset="0"/>
                <a:cs typeface="Arial" panose="020B0604020202020204" pitchFamily="34" charset="0"/>
              </a:rPr>
              <a:t>Se trato de implementar diferentes estrategias con el propósito de facilitar el aprendizaje a los alumnos, por ejemplo:</a:t>
            </a:r>
          </a:p>
          <a:p>
            <a:pPr marL="0" indent="0">
              <a:buNone/>
            </a:pPr>
            <a:r>
              <a:rPr lang="es-ES" dirty="0" smtClean="0">
                <a:latin typeface="Arial" panose="020B0604020202020204" pitchFamily="34" charset="0"/>
                <a:cs typeface="Arial" panose="020B0604020202020204" pitchFamily="34" charset="0"/>
              </a:rPr>
              <a:t>	Usar cuestionarios google.</a:t>
            </a:r>
          </a:p>
          <a:p>
            <a:pPr marL="0" indent="0">
              <a:buNone/>
            </a:pPr>
            <a:r>
              <a:rPr lang="es-ES" cap="none"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hacer video llamadas.</a:t>
            </a:r>
          </a:p>
          <a:p>
            <a:pPr marL="0" indent="0">
              <a:buNone/>
            </a:pPr>
            <a:r>
              <a:rPr lang="es-ES" cap="none" dirty="0">
                <a:latin typeface="Arial" panose="020B0604020202020204" pitchFamily="34" charset="0"/>
                <a:cs typeface="Arial" panose="020B0604020202020204" pitchFamily="34" charset="0"/>
              </a:rPr>
              <a:t>	</a:t>
            </a:r>
            <a:r>
              <a:rPr lang="es-ES" cap="none" dirty="0" smtClean="0">
                <a:latin typeface="Arial" panose="020B0604020202020204" pitchFamily="34" charset="0"/>
                <a:cs typeface="Arial" panose="020B0604020202020204" pitchFamily="34" charset="0"/>
              </a:rPr>
              <a:t>usar otras plataformas digitales, etc.</a:t>
            </a:r>
          </a:p>
          <a:p>
            <a:pPr marL="0" indent="0">
              <a:buNone/>
            </a:pPr>
            <a:r>
              <a:rPr lang="es-ES" dirty="0" smtClean="0">
                <a:latin typeface="Arial" panose="020B0604020202020204" pitchFamily="34" charset="0"/>
                <a:cs typeface="Arial" panose="020B0604020202020204" pitchFamily="34" charset="0"/>
              </a:rPr>
              <a:t>Aunque los resultados no fueron los esperados, por eso se decidió probar esta estrategia de “El Buzón”, siendo aceptada por la gran mayoría de los alumnos.</a:t>
            </a:r>
            <a:endParaRPr lang="es-MX" cap="none" dirty="0" smtClean="0">
              <a:latin typeface="Arial" panose="020B0604020202020204" pitchFamily="34" charset="0"/>
              <a:cs typeface="Arial" panose="020B0604020202020204" pitchFamily="34" charset="0"/>
            </a:endParaRPr>
          </a:p>
          <a:p>
            <a:pPr marL="0" indent="0">
              <a:buNone/>
            </a:pPr>
            <a:r>
              <a:rPr lang="es-MX" cap="none" dirty="0" smtClean="0">
                <a:latin typeface="Arial" panose="020B0604020202020204" pitchFamily="34" charset="0"/>
                <a:cs typeface="Arial" panose="020B0604020202020204" pitchFamily="34" charset="0"/>
              </a:rPr>
              <a:t>Las actividades que se realizaron fueron basadas en la programación de aprendizajes esperados de acuerdo con la programación de los programas televisivos, acompañadas del uso de los libros de texto y en ocasiones otras fuentes.</a:t>
            </a:r>
          </a:p>
        </p:txBody>
      </p:sp>
    </p:spTree>
    <p:extLst>
      <p:ext uri="{BB962C8B-B14F-4D97-AF65-F5344CB8AC3E}">
        <p14:creationId xmlns:p14="http://schemas.microsoft.com/office/powerpoint/2010/main" val="362485787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EL BUZÓN</a:t>
            </a:r>
            <a:endParaRPr lang="es-MX" dirty="0"/>
          </a:p>
        </p:txBody>
      </p:sp>
      <p:sp>
        <p:nvSpPr>
          <p:cNvPr id="3" name="Marcador de contenido 2"/>
          <p:cNvSpPr>
            <a:spLocks noGrp="1"/>
          </p:cNvSpPr>
          <p:nvPr>
            <p:ph idx="1"/>
          </p:nvPr>
        </p:nvSpPr>
        <p:spPr>
          <a:xfrm>
            <a:off x="479377" y="1700809"/>
            <a:ext cx="10377310" cy="621478"/>
          </a:xfrm>
        </p:spPr>
        <p:txBody>
          <a:bodyPr/>
          <a:lstStyle/>
          <a:p>
            <a:r>
              <a:rPr lang="es-MX" dirty="0" smtClean="0">
                <a:latin typeface="Arial" panose="020B0604020202020204" pitchFamily="34" charset="0"/>
                <a:cs typeface="Arial" panose="020B0604020202020204" pitchFamily="34" charset="0"/>
              </a:rPr>
              <a:t>PROPÓSITO</a:t>
            </a:r>
          </a:p>
        </p:txBody>
      </p:sp>
      <p:sp>
        <p:nvSpPr>
          <p:cNvPr id="4" name="CuadroTexto 3"/>
          <p:cNvSpPr txBox="1"/>
          <p:nvPr/>
        </p:nvSpPr>
        <p:spPr>
          <a:xfrm>
            <a:off x="983432" y="2564904"/>
            <a:ext cx="8712968" cy="1323439"/>
          </a:xfrm>
          <a:prstGeom prst="rect">
            <a:avLst/>
          </a:prstGeom>
          <a:noFill/>
        </p:spPr>
        <p:txBody>
          <a:bodyPr wrap="square" rtlCol="0">
            <a:spAutoFit/>
          </a:bodyPr>
          <a:lstStyle/>
          <a:p>
            <a:pPr algn="just"/>
            <a:r>
              <a:rPr lang="es-ES" sz="2000" dirty="0" smtClean="0">
                <a:latin typeface="Arial" panose="020B0604020202020204" pitchFamily="34" charset="0"/>
                <a:cs typeface="Arial" panose="020B0604020202020204" pitchFamily="34" charset="0"/>
              </a:rPr>
              <a:t>Esta estrategia se ha implementado con la finalidad de facilitar la comunicación con padres y alumnos y de esta menara permitirles una mejor forma de realizar sus actividades diarias, buscando el mejor aprovechamiento de los recursos para el bienestar de los alumnos.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8792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DESARROLLO DE LA ESTRATEGIA</a:t>
            </a:r>
            <a:endParaRPr lang="es-MX" dirty="0"/>
          </a:p>
        </p:txBody>
      </p:sp>
      <p:sp>
        <p:nvSpPr>
          <p:cNvPr id="3" name="Marcador de contenido 2"/>
          <p:cNvSpPr>
            <a:spLocks noGrp="1"/>
          </p:cNvSpPr>
          <p:nvPr>
            <p:ph idx="1"/>
          </p:nvPr>
        </p:nvSpPr>
        <p:spPr>
          <a:xfrm>
            <a:off x="670414" y="4221088"/>
            <a:ext cx="9242010" cy="2232248"/>
          </a:xfrm>
        </p:spPr>
        <p:txBody>
          <a:bodyPr>
            <a:normAutofit/>
          </a:bodyPr>
          <a:lstStyle/>
          <a:p>
            <a:r>
              <a:rPr lang="es-MX" dirty="0" smtClean="0">
                <a:latin typeface="Arial" panose="020B0604020202020204" pitchFamily="34" charset="0"/>
                <a:cs typeface="Arial" panose="020B0604020202020204" pitchFamily="34" charset="0"/>
              </a:rPr>
              <a:t>DESARROLLO DE ACTIVIDADES (DE QUÉ TRATA ).- </a:t>
            </a:r>
          </a:p>
          <a:p>
            <a:pPr lvl="1"/>
            <a:r>
              <a:rPr lang="es-MX" dirty="0" smtClean="0">
                <a:latin typeface="Arial" panose="020B0604020202020204" pitchFamily="34" charset="0"/>
                <a:cs typeface="Arial" panose="020B0604020202020204" pitchFamily="34" charset="0"/>
              </a:rPr>
              <a:t>Actividades impresas.</a:t>
            </a:r>
          </a:p>
          <a:p>
            <a:pPr lvl="1"/>
            <a:r>
              <a:rPr lang="es-MX" dirty="0" smtClean="0">
                <a:latin typeface="Arial" panose="020B0604020202020204" pitchFamily="34" charset="0"/>
                <a:cs typeface="Arial" panose="020B0604020202020204" pitchFamily="34" charset="0"/>
              </a:rPr>
              <a:t>Actividades de lectura.</a:t>
            </a:r>
          </a:p>
          <a:p>
            <a:pPr lvl="1"/>
            <a:r>
              <a:rPr lang="es-MX" dirty="0" smtClean="0">
                <a:latin typeface="Arial" panose="020B0604020202020204" pitchFamily="34" charset="0"/>
                <a:cs typeface="Arial" panose="020B0604020202020204" pitchFamily="34" charset="0"/>
              </a:rPr>
              <a:t>Se les brinda información relevante al aprendizaje esperado que se esta trabajando y luego una serie de actividades que les permitan poner en practica lo aprendido o desarrollar alguna habilidad.</a:t>
            </a:r>
          </a:p>
          <a:p>
            <a:pPr lvl="1"/>
            <a:endParaRPr lang="es-MX" dirty="0" smtClean="0">
              <a:latin typeface="Arial" panose="020B0604020202020204" pitchFamily="34" charset="0"/>
              <a:cs typeface="Arial" panose="020B0604020202020204" pitchFamily="34" charset="0"/>
            </a:endParaRPr>
          </a:p>
        </p:txBody>
      </p:sp>
      <p:sp>
        <p:nvSpPr>
          <p:cNvPr id="5" name="Marcador de contenido 2"/>
          <p:cNvSpPr txBox="1">
            <a:spLocks/>
          </p:cNvSpPr>
          <p:nvPr/>
        </p:nvSpPr>
        <p:spPr>
          <a:xfrm>
            <a:off x="510110" y="1661452"/>
            <a:ext cx="10377310" cy="227160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MX" dirty="0" smtClean="0">
                <a:latin typeface="Arial" panose="020B0604020202020204" pitchFamily="34" charset="0"/>
                <a:cs typeface="Arial" panose="020B0604020202020204" pitchFamily="34" charset="0"/>
              </a:rPr>
              <a:t>RECURSOS Y MATERIALES.- </a:t>
            </a:r>
          </a:p>
          <a:p>
            <a:pPr lvl="1"/>
            <a:r>
              <a:rPr lang="es-MX" dirty="0" smtClean="0">
                <a:latin typeface="Arial" panose="020B0604020202020204" pitchFamily="34" charset="0"/>
                <a:cs typeface="Arial" panose="020B0604020202020204" pitchFamily="34" charset="0"/>
              </a:rPr>
              <a:t>caja forrada e identificable a simple vista.</a:t>
            </a:r>
          </a:p>
          <a:p>
            <a:pPr lvl="1"/>
            <a:r>
              <a:rPr lang="es-MX" dirty="0" smtClean="0">
                <a:latin typeface="Arial" panose="020B0604020202020204" pitchFamily="34" charset="0"/>
                <a:cs typeface="Arial" panose="020B0604020202020204" pitchFamily="34" charset="0"/>
              </a:rPr>
              <a:t>Carpetas con los nombres de cada alumno.</a:t>
            </a:r>
          </a:p>
          <a:p>
            <a:pPr lvl="1"/>
            <a:r>
              <a:rPr lang="es-MX" dirty="0" smtClean="0">
                <a:latin typeface="Arial" panose="020B0604020202020204" pitchFamily="34" charset="0"/>
                <a:cs typeface="Arial" panose="020B0604020202020204" pitchFamily="34" charset="0"/>
              </a:rPr>
              <a:t>Bolsas.</a:t>
            </a:r>
          </a:p>
          <a:p>
            <a:pPr lvl="1"/>
            <a:r>
              <a:rPr lang="es-MX" dirty="0" smtClean="0">
                <a:latin typeface="Arial" panose="020B0604020202020204" pitchFamily="34" charset="0"/>
                <a:cs typeface="Arial" panose="020B0604020202020204" pitchFamily="34" charset="0"/>
              </a:rPr>
              <a:t>Desinfectante.</a:t>
            </a:r>
          </a:p>
        </p:txBody>
      </p:sp>
    </p:spTree>
    <p:extLst>
      <p:ext uri="{BB962C8B-B14F-4D97-AF65-F5344CB8AC3E}">
        <p14:creationId xmlns:p14="http://schemas.microsoft.com/office/powerpoint/2010/main" val="290876036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623392" y="764704"/>
            <a:ext cx="8568952" cy="115212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MX" dirty="0" smtClean="0">
                <a:latin typeface="Arial" panose="020B0604020202020204" pitchFamily="34" charset="0"/>
                <a:cs typeface="Arial" panose="020B0604020202020204" pitchFamily="34" charset="0"/>
              </a:rPr>
              <a:t>TIEMPOS DE EJECUCIÓN.- </a:t>
            </a:r>
          </a:p>
          <a:p>
            <a:pPr lvl="1"/>
            <a:r>
              <a:rPr lang="es-MX" dirty="0" smtClean="0">
                <a:latin typeface="Arial" panose="020B0604020202020204" pitchFamily="34" charset="0"/>
                <a:cs typeface="Arial" panose="020B0604020202020204" pitchFamily="34" charset="0"/>
              </a:rPr>
              <a:t>Trabajo semanal o quincenal dependiendo del tipo de contenidos y que se adaptara a los tiempos de la mayoría.</a:t>
            </a:r>
          </a:p>
        </p:txBody>
      </p:sp>
      <p:sp>
        <p:nvSpPr>
          <p:cNvPr id="5" name="Marcador de contenido 2"/>
          <p:cNvSpPr txBox="1">
            <a:spLocks/>
          </p:cNvSpPr>
          <p:nvPr/>
        </p:nvSpPr>
        <p:spPr>
          <a:xfrm>
            <a:off x="521612" y="3677614"/>
            <a:ext cx="10326916" cy="155158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es-MX" dirty="0" smtClean="0">
                <a:latin typeface="Arial" panose="020B0604020202020204" pitchFamily="34" charset="0"/>
                <a:cs typeface="Arial" panose="020B0604020202020204" pitchFamily="34" charset="0"/>
              </a:rPr>
              <a:t>SI TIENE VARIANTES.-</a:t>
            </a:r>
          </a:p>
          <a:p>
            <a:pPr lvl="1"/>
            <a:r>
              <a:rPr lang="es-MX" dirty="0" smtClean="0">
                <a:latin typeface="Arial" panose="020B0604020202020204" pitchFamily="34" charset="0"/>
                <a:cs typeface="Arial" panose="020B0604020202020204" pitchFamily="34" charset="0"/>
              </a:rPr>
              <a:t>Se trabajo como mini biblioteca, proporcionando libros de cuentos y brindando opciones para la lectura.</a:t>
            </a:r>
          </a:p>
        </p:txBody>
      </p:sp>
    </p:spTree>
    <p:extLst>
      <p:ext uri="{BB962C8B-B14F-4D97-AF65-F5344CB8AC3E}">
        <p14:creationId xmlns:p14="http://schemas.microsoft.com/office/powerpoint/2010/main" val="138821340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smtClean="0"/>
              <a:t>ACCIONES DE SEGUIMIENTO Y EVALUACIÓN</a:t>
            </a:r>
            <a:endParaRPr lang="es-MX" dirty="0"/>
          </a:p>
        </p:txBody>
      </p:sp>
      <p:sp>
        <p:nvSpPr>
          <p:cNvPr id="3" name="Marcador de contenido 2"/>
          <p:cNvSpPr>
            <a:spLocks noGrp="1"/>
          </p:cNvSpPr>
          <p:nvPr>
            <p:ph idx="1"/>
          </p:nvPr>
        </p:nvSpPr>
        <p:spPr/>
        <p:txBody>
          <a:bodyPr/>
          <a:lstStyle/>
          <a:p>
            <a:r>
              <a:rPr lang="es-MX" dirty="0" smtClean="0"/>
              <a:t>¿QUÉ ACCIONES SE LLEVARON A CABO PARA DAR SEGUIMIENTO Y EVALUAR DE MANERA FORMATIVA?</a:t>
            </a:r>
          </a:p>
          <a:p>
            <a:pPr lvl="1"/>
            <a:r>
              <a:rPr lang="es-MX" dirty="0" smtClean="0"/>
              <a:t>Se llevo a cabo la evaluación de las actividades, en casos pertinentes se les informo a los alumnos acerca de las correcciones que debían hacer en sus actividades y se brindo atención a quienes lo necesitaron. </a:t>
            </a:r>
            <a:endParaRPr lang="es-MX" dirty="0"/>
          </a:p>
          <a:p>
            <a:pPr lvl="1"/>
            <a:r>
              <a:rPr lang="es-MX" dirty="0" smtClean="0"/>
              <a:t>Se les da la oportunidad de corregir por si mismos donde están mal, y de igual manera si sienten que no pueden solos se les da guía para que logren completar el aprendizaje.</a:t>
            </a:r>
          </a:p>
          <a:p>
            <a:pPr lvl="1"/>
            <a:r>
              <a:rPr lang="es-MX" dirty="0" smtClean="0"/>
              <a:t>Se toma en cuenta el desempeño en las actividades para el trabajo futuro, ya sea retomar conceptos ya vistos como repaso o nuevas actividades relacionadas con la misma información.</a:t>
            </a:r>
            <a:endParaRPr lang="es-MX" dirty="0"/>
          </a:p>
        </p:txBody>
      </p:sp>
    </p:spTree>
    <p:extLst>
      <p:ext uri="{BB962C8B-B14F-4D97-AF65-F5344CB8AC3E}">
        <p14:creationId xmlns:p14="http://schemas.microsoft.com/office/powerpoint/2010/main" val="2652967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RESULTADOS OBTENIDOS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05982236"/>
              </p:ext>
            </p:extLst>
          </p:nvPr>
        </p:nvGraphicFramePr>
        <p:xfrm>
          <a:off x="677863" y="2160588"/>
          <a:ext cx="8596311" cy="36779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386777842"/>
                    </a:ext>
                  </a:extLst>
                </a:gridCol>
                <a:gridCol w="2865437">
                  <a:extLst>
                    <a:ext uri="{9D8B030D-6E8A-4147-A177-3AD203B41FA5}">
                      <a16:colId xmlns:a16="http://schemas.microsoft.com/office/drawing/2014/main" val="3012286833"/>
                    </a:ext>
                  </a:extLst>
                </a:gridCol>
                <a:gridCol w="2865437">
                  <a:extLst>
                    <a:ext uri="{9D8B030D-6E8A-4147-A177-3AD203B41FA5}">
                      <a16:colId xmlns:a16="http://schemas.microsoft.com/office/drawing/2014/main" val="3348344275"/>
                    </a:ext>
                  </a:extLst>
                </a:gridCol>
              </a:tblGrid>
              <a:tr h="370840">
                <a:tc>
                  <a:txBody>
                    <a:bodyPr/>
                    <a:lstStyle/>
                    <a:p>
                      <a:endParaRPr lang="en-US"/>
                    </a:p>
                  </a:txBody>
                  <a:tcPr/>
                </a:tc>
                <a:tc>
                  <a:txBody>
                    <a:bodyPr/>
                    <a:lstStyle/>
                    <a:p>
                      <a:r>
                        <a:rPr lang="es-ES" dirty="0" smtClean="0"/>
                        <a:t>Primer trimestre</a:t>
                      </a:r>
                      <a:endParaRPr lang="en-US" dirty="0"/>
                    </a:p>
                  </a:txBody>
                  <a:tcPr/>
                </a:tc>
                <a:tc>
                  <a:txBody>
                    <a:bodyPr/>
                    <a:lstStyle/>
                    <a:p>
                      <a:r>
                        <a:rPr lang="es-ES" dirty="0" smtClean="0"/>
                        <a:t>Segundo trimestre</a:t>
                      </a:r>
                      <a:endParaRPr lang="en-US" dirty="0"/>
                    </a:p>
                  </a:txBody>
                  <a:tcPr/>
                </a:tc>
                <a:extLst>
                  <a:ext uri="{0D108BD9-81ED-4DB2-BD59-A6C34878D82A}">
                    <a16:rowId xmlns:a16="http://schemas.microsoft.com/office/drawing/2014/main" val="2912025251"/>
                  </a:ext>
                </a:extLst>
              </a:tr>
              <a:tr h="370840">
                <a:tc>
                  <a:txBody>
                    <a:bodyPr/>
                    <a:lstStyle/>
                    <a:p>
                      <a:r>
                        <a:rPr lang="es-ES" dirty="0" smtClean="0"/>
                        <a:t>Comunicación</a:t>
                      </a:r>
                      <a:r>
                        <a:rPr lang="es-ES" baseline="0" dirty="0" smtClean="0"/>
                        <a:t> docente/padres alumnos</a:t>
                      </a:r>
                      <a:endParaRPr lang="es-ES" dirty="0" smtClean="0"/>
                    </a:p>
                  </a:txBody>
                  <a:tcPr/>
                </a:tc>
                <a:tc>
                  <a:txBody>
                    <a:bodyPr/>
                    <a:lstStyle/>
                    <a:p>
                      <a:r>
                        <a:rPr lang="es-ES" dirty="0" smtClean="0"/>
                        <a:t>100%</a:t>
                      </a:r>
                      <a:endParaRPr lang="en-US" dirty="0"/>
                    </a:p>
                  </a:txBody>
                  <a:tcPr/>
                </a:tc>
                <a:tc>
                  <a:txBody>
                    <a:bodyPr/>
                    <a:lstStyle/>
                    <a:p>
                      <a:r>
                        <a:rPr lang="es-ES" dirty="0" smtClean="0"/>
                        <a:t>95% (no son</a:t>
                      </a:r>
                      <a:r>
                        <a:rPr lang="es-ES" baseline="0" dirty="0" smtClean="0"/>
                        <a:t> los mismos)</a:t>
                      </a:r>
                      <a:endParaRPr lang="en-US" dirty="0"/>
                    </a:p>
                  </a:txBody>
                  <a:tcPr/>
                </a:tc>
                <a:extLst>
                  <a:ext uri="{0D108BD9-81ED-4DB2-BD59-A6C34878D82A}">
                    <a16:rowId xmlns:a16="http://schemas.microsoft.com/office/drawing/2014/main" val="2496304084"/>
                  </a:ext>
                </a:extLst>
              </a:tr>
              <a:tr h="370840">
                <a:tc>
                  <a:txBody>
                    <a:bodyPr/>
                    <a:lstStyle/>
                    <a:p>
                      <a:r>
                        <a:rPr lang="es-ES" dirty="0" smtClean="0"/>
                        <a:t>Comunicación padres alumnos/docente</a:t>
                      </a:r>
                    </a:p>
                  </a:txBody>
                  <a:tcPr/>
                </a:tc>
                <a:tc>
                  <a:txBody>
                    <a:bodyPr/>
                    <a:lstStyle/>
                    <a:p>
                      <a:r>
                        <a:rPr lang="es-ES" dirty="0" smtClean="0"/>
                        <a:t>70%</a:t>
                      </a:r>
                      <a:endParaRPr lang="en-US" dirty="0"/>
                    </a:p>
                  </a:txBody>
                  <a:tcPr/>
                </a:tc>
                <a:tc>
                  <a:txBody>
                    <a:bodyPr/>
                    <a:lstStyle/>
                    <a:p>
                      <a:r>
                        <a:rPr lang="es-ES" dirty="0" smtClean="0"/>
                        <a:t>25% (no los mismos)</a:t>
                      </a:r>
                      <a:endParaRPr lang="en-US" dirty="0"/>
                    </a:p>
                  </a:txBody>
                  <a:tcPr/>
                </a:tc>
                <a:extLst>
                  <a:ext uri="{0D108BD9-81ED-4DB2-BD59-A6C34878D82A}">
                    <a16:rowId xmlns:a16="http://schemas.microsoft.com/office/drawing/2014/main" val="4074155118"/>
                  </a:ext>
                </a:extLst>
              </a:tr>
              <a:tr h="370840">
                <a:tc>
                  <a:txBody>
                    <a:bodyPr/>
                    <a:lstStyle/>
                    <a:p>
                      <a:r>
                        <a:rPr lang="es-ES" dirty="0" smtClean="0"/>
                        <a:t>Trabajos.</a:t>
                      </a:r>
                    </a:p>
                  </a:txBody>
                  <a:tcPr/>
                </a:tc>
                <a:tc>
                  <a:txBody>
                    <a:bodyPr/>
                    <a:lstStyle/>
                    <a:p>
                      <a:r>
                        <a:rPr lang="es-ES" dirty="0" smtClean="0"/>
                        <a:t>&lt;80%</a:t>
                      </a:r>
                      <a:endParaRPr lang="en-US" dirty="0"/>
                    </a:p>
                  </a:txBody>
                  <a:tcPr/>
                </a:tc>
                <a:tc>
                  <a:txBody>
                    <a:bodyPr/>
                    <a:lstStyle/>
                    <a:p>
                      <a:r>
                        <a:rPr lang="es-ES" dirty="0" smtClean="0"/>
                        <a:t>90%</a:t>
                      </a:r>
                      <a:endParaRPr lang="en-US" dirty="0"/>
                    </a:p>
                  </a:txBody>
                  <a:tcPr/>
                </a:tc>
                <a:extLst>
                  <a:ext uri="{0D108BD9-81ED-4DB2-BD59-A6C34878D82A}">
                    <a16:rowId xmlns:a16="http://schemas.microsoft.com/office/drawing/2014/main" val="702857702"/>
                  </a:ext>
                </a:extLst>
              </a:tr>
              <a:tr h="370840">
                <a:tc>
                  <a:txBody>
                    <a:bodyPr/>
                    <a:lstStyle/>
                    <a:p>
                      <a:r>
                        <a:rPr lang="es-ES" dirty="0" smtClean="0"/>
                        <a:t>Apoyo individual.</a:t>
                      </a:r>
                      <a:endParaRPr lang="en-US" dirty="0"/>
                    </a:p>
                  </a:txBody>
                  <a:tcPr/>
                </a:tc>
                <a:tc>
                  <a:txBody>
                    <a:bodyPr/>
                    <a:lstStyle/>
                    <a:p>
                      <a:r>
                        <a:rPr lang="es-ES" dirty="0" smtClean="0"/>
                        <a:t>15%</a:t>
                      </a:r>
                      <a:endParaRPr lang="en-US" dirty="0"/>
                    </a:p>
                  </a:txBody>
                  <a:tcPr/>
                </a:tc>
                <a:tc>
                  <a:txBody>
                    <a:bodyPr/>
                    <a:lstStyle/>
                    <a:p>
                      <a:r>
                        <a:rPr lang="es-ES" dirty="0" smtClean="0"/>
                        <a:t>40%</a:t>
                      </a:r>
                      <a:endParaRPr lang="en-US" dirty="0"/>
                    </a:p>
                  </a:txBody>
                  <a:tcPr/>
                </a:tc>
                <a:extLst>
                  <a:ext uri="{0D108BD9-81ED-4DB2-BD59-A6C34878D82A}">
                    <a16:rowId xmlns:a16="http://schemas.microsoft.com/office/drawing/2014/main" val="2251929286"/>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36735462"/>
                  </a:ext>
                </a:extLst>
              </a:tr>
              <a:tr h="370840">
                <a:tc gridSpan="3">
                  <a:txBody>
                    <a:bodyPr/>
                    <a:lstStyle/>
                    <a:p>
                      <a:pPr algn="just"/>
                      <a:r>
                        <a:rPr lang="es-ES" dirty="0" smtClean="0"/>
                        <a:t>En general los niños se muestran mas receptivos</a:t>
                      </a:r>
                      <a:r>
                        <a:rPr lang="es-ES" baseline="0" dirty="0" smtClean="0"/>
                        <a:t> a trabajar de esta manera e igualmente les facilita a los padres el acompañamiento y/o supervisión de sus hijos.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93891470"/>
                  </a:ext>
                </a:extLst>
              </a:tr>
            </a:tbl>
          </a:graphicData>
        </a:graphic>
      </p:graphicFrame>
    </p:spTree>
    <p:extLst>
      <p:ext uri="{BB962C8B-B14F-4D97-AF65-F5344CB8AC3E}">
        <p14:creationId xmlns:p14="http://schemas.microsoft.com/office/powerpoint/2010/main" val="1696211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0648"/>
            <a:ext cx="1962282" cy="6408712"/>
          </a:xfrm>
        </p:spPr>
        <p:txBody>
          <a:bodyPr vert="wordArtVert">
            <a:normAutofit/>
          </a:bodyPr>
          <a:lstStyle/>
          <a:p>
            <a:r>
              <a:rPr lang="es-MX" dirty="0" smtClean="0"/>
              <a:t>EVIDENCIAS</a:t>
            </a:r>
            <a:endParaRPr lang="es-MX"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5560" y="260648"/>
            <a:ext cx="6408712" cy="6408712"/>
          </a:xfrm>
        </p:spPr>
      </p:pic>
    </p:spTree>
    <p:extLst>
      <p:ext uri="{BB962C8B-B14F-4D97-AF65-F5344CB8AC3E}">
        <p14:creationId xmlns:p14="http://schemas.microsoft.com/office/powerpoint/2010/main" val="1459214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gracias animado"/>
          <p:cNvSpPr/>
          <p:nvPr/>
        </p:nvSpPr>
        <p:spPr>
          <a:xfrm>
            <a:off x="5957763" y="3290744"/>
            <a:ext cx="276476" cy="276505"/>
          </a:xfrm>
          <a:prstGeom prst="rect">
            <a:avLst/>
          </a:prstGeom>
          <a:noFill/>
          <a:ln>
            <a:noFill/>
            <a:prstDash val="solid"/>
          </a:ln>
        </p:spPr>
        <p:txBody>
          <a:bodyPr vert="horz" wrap="square" lIns="82930" tIns="41465" rIns="82930" bIns="41465" anchor="t" anchorCtr="0" compatLnSpc="1"/>
          <a:lstStyle/>
          <a:p>
            <a:pPr defTabSz="829399">
              <a:defRPr sz="1800" b="0" i="0" u="none" strike="noStrike" kern="0" cap="none" spc="0" baseline="0">
                <a:solidFill>
                  <a:srgbClr val="000000"/>
                </a:solidFill>
                <a:uFillTx/>
              </a:defRPr>
            </a:pPr>
            <a:endParaRPr lang="es-MX" sz="1600">
              <a:solidFill>
                <a:srgbClr val="000000"/>
              </a:solidFill>
              <a:latin typeface="Calibri"/>
            </a:endParaRPr>
          </a:p>
        </p:txBody>
      </p:sp>
      <p:sp>
        <p:nvSpPr>
          <p:cNvPr id="3" name="AutoShape 4" descr="Resultado de imagen para gracias animado"/>
          <p:cNvSpPr/>
          <p:nvPr/>
        </p:nvSpPr>
        <p:spPr>
          <a:xfrm>
            <a:off x="6095997" y="3429001"/>
            <a:ext cx="276476" cy="276505"/>
          </a:xfrm>
          <a:prstGeom prst="rect">
            <a:avLst/>
          </a:prstGeom>
          <a:noFill/>
          <a:ln>
            <a:noFill/>
            <a:prstDash val="solid"/>
          </a:ln>
        </p:spPr>
        <p:txBody>
          <a:bodyPr vert="horz" wrap="square" lIns="82930" tIns="41465" rIns="82930" bIns="41465" anchor="t" anchorCtr="0" compatLnSpc="1"/>
          <a:lstStyle/>
          <a:p>
            <a:pPr defTabSz="829399">
              <a:defRPr sz="1800" b="0" i="0" u="none" strike="noStrike" kern="0" cap="none" spc="0" baseline="0">
                <a:solidFill>
                  <a:srgbClr val="000000"/>
                </a:solidFill>
                <a:uFillTx/>
              </a:defRPr>
            </a:pPr>
            <a:endParaRPr lang="es-MX" sz="1600">
              <a:solidFill>
                <a:srgbClr val="000000"/>
              </a:solidFill>
              <a:latin typeface="Calibri"/>
            </a:endParaRPr>
          </a:p>
        </p:txBody>
      </p:sp>
      <p:pic>
        <p:nvPicPr>
          <p:cNvPr id="4" name="Picture 6" descr="Resultado de imagen para gracias animado"/>
          <p:cNvPicPr>
            <a:picLocks noChangeAspect="1"/>
          </p:cNvPicPr>
          <p:nvPr/>
        </p:nvPicPr>
        <p:blipFill>
          <a:blip r:embed="rId2">
            <a:clrChange>
              <a:clrFrom>
                <a:srgbClr val="ECEBE9"/>
              </a:clrFrom>
              <a:clrTo>
                <a:srgbClr val="ECEBE9">
                  <a:alpha val="0"/>
                </a:srgbClr>
              </a:clrTo>
            </a:clrChange>
          </a:blip>
          <a:srcRect/>
          <a:stretch>
            <a:fillRect/>
          </a:stretch>
        </p:blipFill>
        <p:spPr>
          <a:xfrm>
            <a:off x="2234019" y="1264940"/>
            <a:ext cx="7723962" cy="4328120"/>
          </a:xfrm>
          <a:prstGeom prst="rect">
            <a:avLst/>
          </a:prstGeom>
          <a:noFill/>
          <a:ln>
            <a:noFill/>
          </a:ln>
        </p:spPr>
      </p:pic>
    </p:spTree>
    <p:extLst>
      <p:ext uri="{BB962C8B-B14F-4D97-AF65-F5344CB8AC3E}">
        <p14:creationId xmlns:p14="http://schemas.microsoft.com/office/powerpoint/2010/main" val="123000107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TM02900688[[fn=Faceta]]</Template>
  <TotalTime>3898</TotalTime>
  <Words>571</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Algerian</vt:lpstr>
      <vt:lpstr>Arial</vt:lpstr>
      <vt:lpstr>Calibri</vt:lpstr>
      <vt:lpstr>Trebuchet MS</vt:lpstr>
      <vt:lpstr>Wingdings 2</vt:lpstr>
      <vt:lpstr>Wingdings 3</vt:lpstr>
      <vt:lpstr>Faceta</vt:lpstr>
      <vt:lpstr>Presentación de PowerPoint</vt:lpstr>
      <vt:lpstr>Una introducción corta</vt:lpstr>
      <vt:lpstr>EL BUZÓN</vt:lpstr>
      <vt:lpstr>DESARROLLO DE LA ESTRATEGIA</vt:lpstr>
      <vt:lpstr>Presentación de PowerPoint</vt:lpstr>
      <vt:lpstr>ACCIONES DE SEGUIMIENTO Y EVALUACIÓN</vt:lpstr>
      <vt:lpstr>RESULTADOS OBTENIDOS</vt:lpstr>
      <vt:lpstr>EVIDENCIAS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dc:creator>
  <cp:lastModifiedBy>WINDOWSS</cp:lastModifiedBy>
  <cp:revision>218</cp:revision>
  <dcterms:created xsi:type="dcterms:W3CDTF">2017-02-02T03:59:04Z</dcterms:created>
  <dcterms:modified xsi:type="dcterms:W3CDTF">2021-04-23T09:52:36Z</dcterms:modified>
</cp:coreProperties>
</file>