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189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2/19/2021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2/19/2021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CD3FFD30-FCF5-46B8-962B-F1323EB489F0}"/>
              </a:ext>
            </a:extLst>
          </p:cNvPr>
          <p:cNvPicPr>
            <a:picLocks noChangeAspect="1"/>
          </p:cNvPicPr>
          <p:nvPr/>
        </p:nvPicPr>
        <p:blipFill>
          <a:blip r:embed="rId2">
            <a:duotone>
              <a:schemeClr val="accent2">
                <a:shade val="45000"/>
                <a:satMod val="135000"/>
              </a:schemeClr>
              <a:prstClr val="white"/>
            </a:duotone>
          </a:blip>
          <a:stretch>
            <a:fillRect/>
          </a:stretch>
        </p:blipFill>
        <p:spPr>
          <a:xfrm>
            <a:off x="3537810" y="1098388"/>
            <a:ext cx="5201026" cy="4394988"/>
          </a:xfrm>
          <a:prstGeom prst="ellipse">
            <a:avLst/>
          </a:prstGeom>
          <a:ln>
            <a:noFill/>
          </a:ln>
          <a:effectLst>
            <a:softEdge rad="112500"/>
          </a:effectLst>
        </p:spPr>
      </p:pic>
      <p:sp>
        <p:nvSpPr>
          <p:cNvPr id="2" name="Título 1"/>
          <p:cNvSpPr>
            <a:spLocks noGrp="1"/>
          </p:cNvSpPr>
          <p:nvPr>
            <p:ph type="ctrTitle"/>
          </p:nvPr>
        </p:nvSpPr>
        <p:spPr/>
        <p:txBody>
          <a:bodyPr/>
          <a:lstStyle/>
          <a:p>
            <a:r>
              <a:rPr lang="es-MX" dirty="0"/>
              <a:t>QUINTA SESIÓN ORDINARIA </a:t>
            </a:r>
          </a:p>
        </p:txBody>
      </p:sp>
      <p:sp>
        <p:nvSpPr>
          <p:cNvPr id="3" name="Subtítulo 2"/>
          <p:cNvSpPr>
            <a:spLocks noGrp="1"/>
          </p:cNvSpPr>
          <p:nvPr>
            <p:ph type="subTitle" idx="1"/>
          </p:nvPr>
        </p:nvSpPr>
        <p:spPr/>
        <p:txBody>
          <a:bodyPr/>
          <a:lstStyle/>
          <a:p>
            <a:r>
              <a:rPr lang="es-MX" dirty="0"/>
              <a:t>NOMBRE EDUCADORA: Alejandra de león</a:t>
            </a:r>
            <a:br>
              <a:rPr lang="es-MX" dirty="0"/>
            </a:br>
            <a:r>
              <a:rPr lang="es-MX" dirty="0"/>
              <a:t>JARDÍN DE NIÑOS: Juan Ramón </a:t>
            </a:r>
            <a:r>
              <a:rPr lang="es-MX" dirty="0" err="1"/>
              <a:t>Jiénes</a:t>
            </a:r>
            <a:endParaRPr lang="es-MX" dirty="0"/>
          </a:p>
        </p:txBody>
      </p:sp>
    </p:spTree>
    <p:extLst>
      <p:ext uri="{BB962C8B-B14F-4D97-AF65-F5344CB8AC3E}">
        <p14:creationId xmlns:p14="http://schemas.microsoft.com/office/powerpoint/2010/main" val="429258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51678" y="382385"/>
            <a:ext cx="10178322" cy="416105"/>
          </a:xfrm>
        </p:spPr>
        <p:txBody>
          <a:bodyPr>
            <a:normAutofit fontScale="90000"/>
          </a:bodyPr>
          <a:lstStyle/>
          <a:p>
            <a:r>
              <a:rPr lang="es-MX" sz="3200" dirty="0"/>
              <a:t>Responder: </a:t>
            </a:r>
          </a:p>
        </p:txBody>
      </p:sp>
      <p:sp>
        <p:nvSpPr>
          <p:cNvPr id="6" name="Marcador de contenido 5"/>
          <p:cNvSpPr>
            <a:spLocks noGrp="1"/>
          </p:cNvSpPr>
          <p:nvPr>
            <p:ph idx="1"/>
          </p:nvPr>
        </p:nvSpPr>
        <p:spPr>
          <a:xfrm>
            <a:off x="1251678" y="798490"/>
            <a:ext cx="10178322" cy="5415565"/>
          </a:xfrm>
        </p:spPr>
        <p:txBody>
          <a:bodyPr>
            <a:normAutofit/>
          </a:bodyPr>
          <a:lstStyle/>
          <a:p>
            <a:endParaRPr lang="es-MX" dirty="0"/>
          </a:p>
          <a:p>
            <a:r>
              <a:rPr lang="es-MX" dirty="0"/>
              <a:t>¿Qué acciones implementó con las alumnas y los alumnos de su grupo con baja comunicación?</a:t>
            </a:r>
          </a:p>
          <a:p>
            <a:r>
              <a:rPr lang="es-MX" dirty="0">
                <a:solidFill>
                  <a:schemeClr val="tx1"/>
                </a:solidFill>
              </a:rPr>
              <a:t>Llamadas padres de familia.</a:t>
            </a:r>
          </a:p>
          <a:p>
            <a:r>
              <a:rPr lang="es-MX" dirty="0">
                <a:solidFill>
                  <a:schemeClr val="tx1"/>
                </a:solidFill>
              </a:rPr>
              <a:t>Mensajes de texto </a:t>
            </a:r>
            <a:endParaRPr lang="es-MX" dirty="0"/>
          </a:p>
          <a:p>
            <a:r>
              <a:rPr lang="es-MX" dirty="0"/>
              <a:t>¿Qué resultados obtuvo?, ¿qué información relevante recopiló sobre sus estudiantes?, ¿con cuántas alumnas y alumnos pudo establecer algún nivel de comunicación? </a:t>
            </a:r>
          </a:p>
          <a:p>
            <a:r>
              <a:rPr lang="es-MX" dirty="0">
                <a:solidFill>
                  <a:schemeClr val="tx1"/>
                </a:solidFill>
              </a:rPr>
              <a:t>Resultados positivos, la mayoría atiende indicaciones y envían evidencias al finalizar la semanas. </a:t>
            </a:r>
          </a:p>
          <a:p>
            <a:r>
              <a:rPr lang="es-MX" dirty="0">
                <a:solidFill>
                  <a:schemeClr val="tx1"/>
                </a:solidFill>
              </a:rPr>
              <a:t>Solo hay una alumna con la que aun no se legra. </a:t>
            </a:r>
            <a:endParaRPr lang="es-MX" dirty="0"/>
          </a:p>
          <a:p>
            <a:r>
              <a:rPr lang="es-MX" dirty="0"/>
              <a:t>¿Cuáles son los obstáculos que no le han permitido establecer comunicación con sus estudiantes? </a:t>
            </a:r>
          </a:p>
          <a:p>
            <a:r>
              <a:rPr lang="es-MX" dirty="0">
                <a:solidFill>
                  <a:schemeClr val="tx1"/>
                </a:solidFill>
              </a:rPr>
              <a:t>La red de teléfonos </a:t>
            </a:r>
          </a:p>
          <a:p>
            <a:r>
              <a:rPr lang="es-MX" dirty="0">
                <a:solidFill>
                  <a:schemeClr val="tx1"/>
                </a:solidFill>
              </a:rPr>
              <a:t>Intensidad de internet </a:t>
            </a:r>
          </a:p>
          <a:p>
            <a:r>
              <a:rPr lang="es-MX" dirty="0">
                <a:solidFill>
                  <a:schemeClr val="tx1"/>
                </a:solidFill>
              </a:rPr>
              <a:t>Problemas familiares </a:t>
            </a:r>
          </a:p>
          <a:p>
            <a:endParaRPr lang="es-MX" dirty="0"/>
          </a:p>
          <a:p>
            <a:endParaRPr lang="es-MX" dirty="0"/>
          </a:p>
          <a:p>
            <a:endParaRPr lang="es-MX" dirty="0"/>
          </a:p>
        </p:txBody>
      </p:sp>
    </p:spTree>
    <p:extLst>
      <p:ext uri="{BB962C8B-B14F-4D97-AF65-F5344CB8AC3E}">
        <p14:creationId xmlns:p14="http://schemas.microsoft.com/office/powerpoint/2010/main" val="313582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6072" y="974813"/>
            <a:ext cx="10178322" cy="4704770"/>
          </a:xfrm>
        </p:spPr>
        <p:txBody>
          <a:bodyPr>
            <a:noAutofit/>
          </a:bodyPr>
          <a:lstStyle/>
          <a:p>
            <a:pPr algn="ctr"/>
            <a:r>
              <a:rPr lang="es-MX" sz="3200" dirty="0"/>
              <a:t>Prepara una presentación sencilla describiendo la </a:t>
            </a:r>
            <a:r>
              <a:rPr lang="es-MX" sz="3200" dirty="0">
                <a:solidFill>
                  <a:srgbClr val="FF0000"/>
                </a:solidFill>
              </a:rPr>
              <a:t>estrategia de evaluación </a:t>
            </a:r>
            <a:r>
              <a:rPr lang="es-MX" sz="3200" dirty="0"/>
              <a:t>de tus actividades, incluye:</a:t>
            </a:r>
            <a:br>
              <a:rPr lang="es-MX" sz="3200" dirty="0"/>
            </a:br>
            <a:br>
              <a:rPr lang="es-MX" sz="3200" dirty="0"/>
            </a:br>
            <a:r>
              <a:rPr lang="es-MX" sz="3200" dirty="0"/>
              <a:t>- </a:t>
            </a:r>
            <a:r>
              <a:rPr lang="es-MX" sz="2800" dirty="0"/>
              <a:t>¿Cómo estoy evaluando el segundo momento?</a:t>
            </a:r>
            <a:br>
              <a:rPr lang="es-MX" sz="2800" dirty="0"/>
            </a:br>
            <a:r>
              <a:rPr lang="es-MX" sz="2800" dirty="0"/>
              <a:t>-¿Qué dificultades tengo al evaluar?</a:t>
            </a:r>
            <a:br>
              <a:rPr lang="es-MX" sz="2800" dirty="0"/>
            </a:br>
            <a:r>
              <a:rPr lang="es-MX" sz="2800" dirty="0"/>
              <a:t>-¿qué variedad de instrumentos estoy utilizando?</a:t>
            </a:r>
            <a:br>
              <a:rPr lang="es-MX" sz="2800" dirty="0"/>
            </a:br>
            <a:r>
              <a:rPr lang="es-MX" sz="2800" dirty="0"/>
              <a:t>-¿cómo estoy llevando a cabo la retroalimentación y seguimiento?</a:t>
            </a:r>
            <a:br>
              <a:rPr lang="es-MX" sz="3200" dirty="0"/>
            </a:br>
            <a:br>
              <a:rPr lang="es-MX" sz="3200" dirty="0"/>
            </a:br>
            <a:r>
              <a:rPr lang="es-MX" sz="3200" dirty="0">
                <a:solidFill>
                  <a:srgbClr val="FF0000"/>
                </a:solidFill>
              </a:rPr>
              <a:t>Adjunta tus  evidencias con capturas y fotos</a:t>
            </a:r>
          </a:p>
        </p:txBody>
      </p:sp>
    </p:spTree>
    <p:extLst>
      <p:ext uri="{BB962C8B-B14F-4D97-AF65-F5344CB8AC3E}">
        <p14:creationId xmlns:p14="http://schemas.microsoft.com/office/powerpoint/2010/main" val="263934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MX" sz="3100" dirty="0"/>
            </a:br>
            <a:r>
              <a:rPr lang="es-MX" sz="3100" dirty="0"/>
              <a:t>2. </a:t>
            </a:r>
            <a:r>
              <a:rPr lang="es-MX" sz="3100" b="1" dirty="0"/>
              <a:t>Identifique </a:t>
            </a:r>
            <a:r>
              <a:rPr lang="es-MX" sz="3100" dirty="0">
                <a:solidFill>
                  <a:srgbClr val="FF0000"/>
                </a:solidFill>
              </a:rPr>
              <a:t>las emociones </a:t>
            </a:r>
            <a:r>
              <a:rPr lang="es-MX" sz="3100" dirty="0"/>
              <a:t>que ha experimentado en su rol como docente en esta etapa de educación a distancia. </a:t>
            </a:r>
            <a:br>
              <a:rPr lang="es-MX" sz="2700" dirty="0"/>
            </a:br>
            <a:endParaRPr lang="es-MX" sz="2700" dirty="0"/>
          </a:p>
        </p:txBody>
      </p:sp>
      <p:sp>
        <p:nvSpPr>
          <p:cNvPr id="3" name="Marcador de contenido 2"/>
          <p:cNvSpPr>
            <a:spLocks noGrp="1"/>
          </p:cNvSpPr>
          <p:nvPr>
            <p:ph idx="1"/>
          </p:nvPr>
        </p:nvSpPr>
        <p:spPr>
          <a:xfrm>
            <a:off x="1251678" y="2286001"/>
            <a:ext cx="10178322" cy="4035286"/>
          </a:xfrm>
        </p:spPr>
        <p:txBody>
          <a:bodyPr>
            <a:normAutofit fontScale="92500" lnSpcReduction="10000"/>
          </a:bodyPr>
          <a:lstStyle/>
          <a:p>
            <a:pPr algn="ctr"/>
            <a:r>
              <a:rPr lang="es-MX" sz="3200" dirty="0">
                <a:solidFill>
                  <a:schemeClr val="tx1"/>
                </a:solidFill>
              </a:rPr>
              <a:t>Miedo </a:t>
            </a:r>
          </a:p>
          <a:p>
            <a:pPr algn="ctr"/>
            <a:r>
              <a:rPr lang="es-MX" sz="3200" dirty="0">
                <a:solidFill>
                  <a:schemeClr val="tx1"/>
                </a:solidFill>
              </a:rPr>
              <a:t>Pánico </a:t>
            </a:r>
          </a:p>
          <a:p>
            <a:pPr algn="ctr"/>
            <a:r>
              <a:rPr lang="es-MX" sz="3200" dirty="0">
                <a:solidFill>
                  <a:schemeClr val="tx1"/>
                </a:solidFill>
              </a:rPr>
              <a:t>Tristeza </a:t>
            </a:r>
          </a:p>
          <a:p>
            <a:pPr algn="ctr"/>
            <a:r>
              <a:rPr lang="es-MX" sz="3200" dirty="0">
                <a:solidFill>
                  <a:schemeClr val="tx1"/>
                </a:solidFill>
              </a:rPr>
              <a:t>Estrés </a:t>
            </a:r>
          </a:p>
          <a:p>
            <a:pPr algn="ctr"/>
            <a:r>
              <a:rPr lang="es-MX" sz="3200" dirty="0">
                <a:solidFill>
                  <a:schemeClr val="tx1"/>
                </a:solidFill>
              </a:rPr>
              <a:t>Frustración </a:t>
            </a:r>
          </a:p>
          <a:p>
            <a:pPr algn="ctr"/>
            <a:r>
              <a:rPr lang="es-MX" sz="3200" dirty="0">
                <a:solidFill>
                  <a:schemeClr val="tx1"/>
                </a:solidFill>
              </a:rPr>
              <a:t>Enojo </a:t>
            </a:r>
          </a:p>
          <a:p>
            <a:pPr algn="ctr"/>
            <a:r>
              <a:rPr lang="es-MX" sz="3200" dirty="0">
                <a:solidFill>
                  <a:schemeClr val="tx1"/>
                </a:solidFill>
              </a:rPr>
              <a:t>Resignación </a:t>
            </a:r>
          </a:p>
        </p:txBody>
      </p:sp>
    </p:spTree>
    <p:extLst>
      <p:ext uri="{BB962C8B-B14F-4D97-AF65-F5344CB8AC3E}">
        <p14:creationId xmlns:p14="http://schemas.microsoft.com/office/powerpoint/2010/main" val="241877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890" y="150565"/>
            <a:ext cx="10178322" cy="1492132"/>
          </a:xfrm>
        </p:spPr>
        <p:txBody>
          <a:bodyPr>
            <a:noAutofit/>
          </a:bodyPr>
          <a:lstStyle/>
          <a:p>
            <a:br>
              <a:rPr lang="es-MX" sz="2000" dirty="0"/>
            </a:br>
            <a:r>
              <a:rPr lang="es-MX" sz="2000" b="1" dirty="0"/>
              <a:t>5. Identifique </a:t>
            </a:r>
            <a:r>
              <a:rPr lang="es-MX" sz="2000" dirty="0">
                <a:solidFill>
                  <a:srgbClr val="FF0000"/>
                </a:solidFill>
              </a:rPr>
              <a:t>los estados emocionales </a:t>
            </a:r>
            <a:r>
              <a:rPr lang="es-MX" sz="2000" dirty="0"/>
              <a:t>que prevalecen en sus alumnas y alumnos a partir de lo que ha observado o sabe que viven en sus hogares. Considere las siguientes preguntas: </a:t>
            </a:r>
            <a:br>
              <a:rPr lang="es-MX" sz="2000" dirty="0"/>
            </a:br>
            <a:br>
              <a:rPr lang="es-MX" sz="2000" dirty="0"/>
            </a:br>
            <a:br>
              <a:rPr lang="es-MX" sz="2000" dirty="0"/>
            </a:br>
            <a:r>
              <a:rPr lang="es-MX" sz="2000" dirty="0">
                <a:solidFill>
                  <a:srgbClr val="FF0000"/>
                </a:solidFill>
              </a:rPr>
              <a:t>a)</a:t>
            </a:r>
            <a:r>
              <a:rPr lang="es-MX" sz="2000" dirty="0"/>
              <a:t> ¿Qué emociones predominan en la mayoría de mis alumnas y alumnos?, ¿cuáles podrían ser las causas? </a:t>
            </a:r>
            <a:br>
              <a:rPr lang="es-MX" sz="2000" dirty="0"/>
            </a:br>
            <a:br>
              <a:rPr lang="es-MX" sz="2000" dirty="0"/>
            </a:br>
            <a:r>
              <a:rPr lang="es-MX" sz="2000" dirty="0">
                <a:latin typeface="Arial" panose="020B0604020202020204" pitchFamily="34" charset="0"/>
                <a:cs typeface="Arial" panose="020B0604020202020204" pitchFamily="34" charset="0"/>
              </a:rPr>
              <a:t>- r: </a:t>
            </a:r>
            <a:r>
              <a:rPr lang="es-MX" sz="2000" cap="none" dirty="0">
                <a:latin typeface="Arial" panose="020B0604020202020204" pitchFamily="34" charset="0"/>
                <a:cs typeface="Arial" panose="020B0604020202020204" pitchFamily="34" charset="0"/>
              </a:rPr>
              <a:t>ALEGRÍA, INDIFERENCIA  </a:t>
            </a:r>
            <a:br>
              <a:rPr lang="es-MX" sz="2000" cap="none" dirty="0">
                <a:latin typeface="Arial" panose="020B0604020202020204" pitchFamily="34" charset="0"/>
                <a:cs typeface="Arial" panose="020B0604020202020204" pitchFamily="34" charset="0"/>
              </a:rPr>
            </a:br>
            <a:r>
              <a:rPr lang="es-MX" sz="2000" cap="none" dirty="0">
                <a:latin typeface="Arial" panose="020B0604020202020204" pitchFamily="34" charset="0"/>
                <a:cs typeface="Arial" panose="020B0604020202020204" pitchFamily="34" charset="0"/>
              </a:rPr>
              <a:t>LA MOTIVACIÓN Y ACTITUD DE LOS PADRES. </a:t>
            </a:r>
            <a:br>
              <a:rPr lang="es-MX" sz="2000" dirty="0"/>
            </a:br>
            <a:br>
              <a:rPr lang="es-MX" sz="2000" dirty="0"/>
            </a:br>
            <a:r>
              <a:rPr lang="es-MX" sz="2000" dirty="0">
                <a:solidFill>
                  <a:srgbClr val="FF0000"/>
                </a:solidFill>
              </a:rPr>
              <a:t>B) </a:t>
            </a:r>
            <a:r>
              <a:rPr lang="es-MX" sz="2000" dirty="0"/>
              <a:t>¿Qué alumnos están enfrentando estados emocionales más adversos (angustia, tristeza, duelos, precarización de recursos, entre otras)?, ¿cómo impactan estos estados emocionales en su aprendizaje? </a:t>
            </a:r>
            <a:br>
              <a:rPr lang="es-MX" sz="2000" dirty="0"/>
            </a:br>
            <a:br>
              <a:rPr lang="es-MX" sz="2000" dirty="0"/>
            </a:br>
            <a:r>
              <a:rPr lang="es-MX" sz="2000" dirty="0">
                <a:latin typeface="Arial" panose="020B0604020202020204" pitchFamily="34" charset="0"/>
                <a:cs typeface="Arial" panose="020B0604020202020204" pitchFamily="34" charset="0"/>
              </a:rPr>
              <a:t>- R: Madelein y </a:t>
            </a:r>
            <a:r>
              <a:rPr lang="es-MX" sz="2000" dirty="0" err="1">
                <a:latin typeface="Arial" panose="020B0604020202020204" pitchFamily="34" charset="0"/>
                <a:cs typeface="Arial" panose="020B0604020202020204" pitchFamily="34" charset="0"/>
              </a:rPr>
              <a:t>Karime</a:t>
            </a:r>
            <a:r>
              <a:rPr lang="es-MX" sz="2000" dirty="0">
                <a:latin typeface="Arial" panose="020B0604020202020204" pitchFamily="34" charset="0"/>
                <a:cs typeface="Arial" panose="020B0604020202020204" pitchFamily="34" charset="0"/>
              </a:rPr>
              <a:t> - precarización de recursos </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impacto negativo ya que la educación es el ultimo aspecto que consideran. </a:t>
            </a:r>
            <a:br>
              <a:rPr lang="es-MX" sz="2000" dirty="0"/>
            </a:br>
            <a:endParaRPr lang="es-MX" sz="2000" dirty="0"/>
          </a:p>
        </p:txBody>
      </p:sp>
    </p:spTree>
    <p:extLst>
      <p:ext uri="{BB962C8B-B14F-4D97-AF65-F5344CB8AC3E}">
        <p14:creationId xmlns:p14="http://schemas.microsoft.com/office/powerpoint/2010/main" val="427359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1098685"/>
          </a:xfrm>
        </p:spPr>
        <p:txBody>
          <a:bodyPr>
            <a:noAutofit/>
          </a:bodyPr>
          <a:lstStyle/>
          <a:p>
            <a:pPr algn="ctr"/>
            <a:r>
              <a:rPr lang="es-MX" sz="3600" b="1" dirty="0">
                <a:solidFill>
                  <a:srgbClr val="FF0000"/>
                </a:solidFill>
              </a:rPr>
              <a:t>Estrategia</a:t>
            </a:r>
            <a:r>
              <a:rPr lang="es-MX" sz="3600" b="1" dirty="0"/>
              <a:t> para favorecer la gestión </a:t>
            </a:r>
            <a:r>
              <a:rPr lang="es-MX" sz="3600" b="1" dirty="0">
                <a:solidFill>
                  <a:srgbClr val="FF0000"/>
                </a:solidFill>
              </a:rPr>
              <a:t>de las emociones </a:t>
            </a:r>
            <a:r>
              <a:rPr lang="es-MX" sz="3600" b="1" dirty="0"/>
              <a:t>en la comunidad escolar </a:t>
            </a:r>
            <a:endParaRPr lang="es-MX" sz="3600" dirty="0"/>
          </a:p>
        </p:txBody>
      </p:sp>
      <p:sp>
        <p:nvSpPr>
          <p:cNvPr id="3" name="Marcador de contenido 2"/>
          <p:cNvSpPr>
            <a:spLocks noGrp="1"/>
          </p:cNvSpPr>
          <p:nvPr>
            <p:ph idx="1"/>
          </p:nvPr>
        </p:nvSpPr>
        <p:spPr>
          <a:xfrm>
            <a:off x="1251678" y="1751527"/>
            <a:ext cx="10178322" cy="4128065"/>
          </a:xfrm>
        </p:spPr>
        <p:txBody>
          <a:bodyPr>
            <a:normAutofit fontScale="85000" lnSpcReduction="20000"/>
          </a:bodyPr>
          <a:lstStyle/>
          <a:p>
            <a:endParaRPr lang="es-MX" dirty="0"/>
          </a:p>
          <a:p>
            <a:r>
              <a:rPr lang="es-MX" b="1" dirty="0"/>
              <a:t>Diseñen</a:t>
            </a:r>
            <a:r>
              <a:rPr lang="es-MX" dirty="0"/>
              <a:t>, a partir de lo que saben sobre los retos que enfrentan sus alumnos, una estrategia que incorpore acciones para: </a:t>
            </a:r>
          </a:p>
          <a:p>
            <a:endParaRPr lang="es-MX" dirty="0"/>
          </a:p>
          <a:p>
            <a:pPr marL="0" indent="0">
              <a:buNone/>
            </a:pPr>
            <a:r>
              <a:rPr lang="es-MX" dirty="0"/>
              <a:t>a. Favorecer la gestión de emociones en los integrantes de la comunidad escolar </a:t>
            </a:r>
          </a:p>
          <a:p>
            <a:pPr marL="0" indent="0">
              <a:buNone/>
            </a:pPr>
            <a:r>
              <a:rPr lang="es-MX" dirty="0"/>
              <a:t>b. Fortalecer la empatía con los alumnos y sus familias, entre los estudiantes entre sí, entre los miembros del colectivo y de las familias hacia los docentes. </a:t>
            </a:r>
          </a:p>
          <a:p>
            <a:pPr marL="0" indent="0">
              <a:buNone/>
            </a:pPr>
            <a:r>
              <a:rPr lang="es-MX" dirty="0"/>
              <a:t>c. Orientar a las familias sobre cómo para favorecer ambientes socioemocionales propicios para el aprendizaje </a:t>
            </a:r>
          </a:p>
          <a:p>
            <a:pPr marL="0" indent="0">
              <a:buNone/>
            </a:pPr>
            <a:endParaRPr lang="es-MX" dirty="0"/>
          </a:p>
          <a:p>
            <a:r>
              <a:rPr lang="es-MX" dirty="0"/>
              <a:t>En el diseño de su estrategia, consideren los recursos que tienen disponibles y que pueden ayudarles en esta tarea, por ejemplo: </a:t>
            </a:r>
          </a:p>
          <a:p>
            <a:pPr marL="0" indent="0">
              <a:buNone/>
            </a:pPr>
            <a:r>
              <a:rPr lang="es-MX" dirty="0"/>
              <a:t>-  Los recursos elaborados por ustedes mismos. </a:t>
            </a:r>
          </a:p>
          <a:p>
            <a:pPr marL="0" indent="0">
              <a:buNone/>
            </a:pPr>
            <a:r>
              <a:rPr lang="es-MX" dirty="0"/>
              <a:t>- Los programas de televisión de </a:t>
            </a:r>
            <a:r>
              <a:rPr lang="es-MX" i="1" dirty="0"/>
              <a:t>Aprende en casa, </a:t>
            </a:r>
            <a:r>
              <a:rPr lang="es-MX" dirty="0"/>
              <a:t>del área de Educación Socioemocional. </a:t>
            </a:r>
          </a:p>
          <a:p>
            <a:endParaRPr lang="es-MX" dirty="0"/>
          </a:p>
        </p:txBody>
      </p:sp>
    </p:spTree>
    <p:extLst>
      <p:ext uri="{BB962C8B-B14F-4D97-AF65-F5344CB8AC3E}">
        <p14:creationId xmlns:p14="http://schemas.microsoft.com/office/powerpoint/2010/main" val="400201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0315" y="137592"/>
            <a:ext cx="10178322" cy="4732985"/>
          </a:xfrm>
        </p:spPr>
        <p:txBody>
          <a:bodyPr>
            <a:noAutofit/>
          </a:bodyPr>
          <a:lstStyle/>
          <a:p>
            <a:endParaRPr lang="es-MX" dirty="0"/>
          </a:p>
          <a:p>
            <a:r>
              <a:rPr lang="es-MX" sz="1700" dirty="0"/>
              <a:t>El fichero </a:t>
            </a:r>
            <a:r>
              <a:rPr lang="es-MX" sz="1700" i="1" dirty="0"/>
              <a:t>Promover la cultura de paz en y desde nuestra escuela</a:t>
            </a:r>
            <a:r>
              <a:rPr lang="es-MX" sz="1700" dirty="0"/>
              <a:t>.  En el Anexo 1 de la guía se incluye una lista de las fichas correspondientes a las líneas temáticas. </a:t>
            </a:r>
          </a:p>
          <a:p>
            <a:endParaRPr lang="es-MX" sz="1700" dirty="0"/>
          </a:p>
          <a:p>
            <a:pPr marL="0" indent="0">
              <a:buNone/>
            </a:pPr>
            <a:endParaRPr lang="es-MX" sz="1700" dirty="0"/>
          </a:p>
          <a:p>
            <a:pPr marL="0" indent="0">
              <a:buNone/>
            </a:pPr>
            <a:endParaRPr lang="es-MX" sz="1700" dirty="0"/>
          </a:p>
          <a:p>
            <a:endParaRPr lang="es-MX" sz="1700" dirty="0"/>
          </a:p>
          <a:p>
            <a:endParaRPr lang="es-MX" sz="1700" dirty="0"/>
          </a:p>
          <a:p>
            <a:pPr marL="0" indent="0">
              <a:buNone/>
            </a:pPr>
            <a:endParaRPr lang="es-MX" sz="1700" dirty="0"/>
          </a:p>
          <a:p>
            <a:pPr marL="0" indent="0">
              <a:buNone/>
            </a:pPr>
            <a:endParaRPr lang="es-MX" sz="1700" dirty="0"/>
          </a:p>
          <a:p>
            <a:r>
              <a:rPr lang="es-MX" sz="1700" dirty="0"/>
              <a:t>El fichero </a:t>
            </a:r>
            <a:r>
              <a:rPr lang="es-MX" sz="1700" i="1" dirty="0"/>
              <a:t>Herramientas de soporte socioemocional para la educación en contextos de emergencia. </a:t>
            </a:r>
            <a:endParaRPr lang="es-MX" sz="1700" dirty="0"/>
          </a:p>
          <a:p>
            <a:endParaRPr lang="es-MX" sz="1400" dirty="0"/>
          </a:p>
          <a:p>
            <a:endParaRPr lang="es-MX" sz="1400" dirty="0"/>
          </a:p>
        </p:txBody>
      </p:sp>
      <p:pic>
        <p:nvPicPr>
          <p:cNvPr id="4" name="Imagen 3"/>
          <p:cNvPicPr>
            <a:picLocks noChangeAspect="1"/>
          </p:cNvPicPr>
          <p:nvPr/>
        </p:nvPicPr>
        <p:blipFill>
          <a:blip r:embed="rId2"/>
          <a:stretch>
            <a:fillRect/>
          </a:stretch>
        </p:blipFill>
        <p:spPr>
          <a:xfrm>
            <a:off x="4757652" y="1436384"/>
            <a:ext cx="2676696" cy="2135399"/>
          </a:xfrm>
          <a:prstGeom prst="rect">
            <a:avLst/>
          </a:prstGeom>
        </p:spPr>
      </p:pic>
      <p:pic>
        <p:nvPicPr>
          <p:cNvPr id="5" name="Imagen 4"/>
          <p:cNvPicPr>
            <a:picLocks noChangeAspect="1"/>
          </p:cNvPicPr>
          <p:nvPr/>
        </p:nvPicPr>
        <p:blipFill>
          <a:blip r:embed="rId3"/>
          <a:stretch>
            <a:fillRect/>
          </a:stretch>
        </p:blipFill>
        <p:spPr>
          <a:xfrm>
            <a:off x="4776085" y="4531422"/>
            <a:ext cx="2676696" cy="1977105"/>
          </a:xfrm>
          <a:prstGeom prst="rect">
            <a:avLst/>
          </a:prstGeom>
        </p:spPr>
      </p:pic>
    </p:spTree>
    <p:extLst>
      <p:ext uri="{BB962C8B-B14F-4D97-AF65-F5344CB8AC3E}">
        <p14:creationId xmlns:p14="http://schemas.microsoft.com/office/powerpoint/2010/main" val="38149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1364974" y="438977"/>
            <a:ext cx="10444952" cy="951135"/>
          </a:xfrm>
        </p:spPr>
        <p:txBody>
          <a:bodyPr>
            <a:normAutofit lnSpcReduction="10000"/>
          </a:bodyPr>
          <a:lstStyle/>
          <a:p>
            <a:pPr algn="ctr"/>
            <a:r>
              <a:rPr lang="es-MX" dirty="0"/>
              <a:t>Estrategia para Favorecer </a:t>
            </a:r>
            <a:r>
              <a:rPr lang="es-MX" dirty="0">
                <a:solidFill>
                  <a:srgbClr val="FF0000"/>
                </a:solidFill>
              </a:rPr>
              <a:t>la gestión de emociones</a:t>
            </a:r>
            <a:r>
              <a:rPr lang="es-MX" dirty="0"/>
              <a:t> en los integrantes de la comunidad escolar </a:t>
            </a:r>
          </a:p>
        </p:txBody>
      </p:sp>
      <p:sp>
        <p:nvSpPr>
          <p:cNvPr id="8" name="CuadroTexto 7"/>
          <p:cNvSpPr txBox="1"/>
          <p:nvPr/>
        </p:nvSpPr>
        <p:spPr>
          <a:xfrm>
            <a:off x="1974574" y="6104773"/>
            <a:ext cx="10001471" cy="646331"/>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graphicFrame>
        <p:nvGraphicFramePr>
          <p:cNvPr id="5" name="Tabla 4">
            <a:extLst>
              <a:ext uri="{FF2B5EF4-FFF2-40B4-BE49-F238E27FC236}">
                <a16:creationId xmlns:a16="http://schemas.microsoft.com/office/drawing/2014/main" id="{C42CE616-10A5-4548-BFD0-8B8B7D6DAEB1}"/>
              </a:ext>
            </a:extLst>
          </p:cNvPr>
          <p:cNvGraphicFramePr>
            <a:graphicFrameLocks noGrp="1"/>
          </p:cNvGraphicFramePr>
          <p:nvPr>
            <p:extLst>
              <p:ext uri="{D42A27DB-BD31-4B8C-83A1-F6EECF244321}">
                <p14:modId xmlns:p14="http://schemas.microsoft.com/office/powerpoint/2010/main" val="1079972415"/>
              </p:ext>
            </p:extLst>
          </p:nvPr>
        </p:nvGraphicFramePr>
        <p:xfrm>
          <a:off x="299112" y="1125978"/>
          <a:ext cx="11502576" cy="5582427"/>
        </p:xfrm>
        <a:graphic>
          <a:graphicData uri="http://schemas.openxmlformats.org/drawingml/2006/table">
            <a:tbl>
              <a:tblPr firstRow="1" bandRow="1">
                <a:tableStyleId>{5C22544A-7EE6-4342-B048-85BDC9FD1C3A}</a:tableStyleId>
              </a:tblPr>
              <a:tblGrid>
                <a:gridCol w="2921554">
                  <a:extLst>
                    <a:ext uri="{9D8B030D-6E8A-4147-A177-3AD203B41FA5}">
                      <a16:colId xmlns:a16="http://schemas.microsoft.com/office/drawing/2014/main" val="20000"/>
                    </a:ext>
                  </a:extLst>
                </a:gridCol>
                <a:gridCol w="1419042">
                  <a:extLst>
                    <a:ext uri="{9D8B030D-6E8A-4147-A177-3AD203B41FA5}">
                      <a16:colId xmlns:a16="http://schemas.microsoft.com/office/drawing/2014/main" val="20001"/>
                    </a:ext>
                  </a:extLst>
                </a:gridCol>
                <a:gridCol w="2821385">
                  <a:extLst>
                    <a:ext uri="{9D8B030D-6E8A-4147-A177-3AD203B41FA5}">
                      <a16:colId xmlns:a16="http://schemas.microsoft.com/office/drawing/2014/main" val="20002"/>
                    </a:ext>
                  </a:extLst>
                </a:gridCol>
                <a:gridCol w="2370632">
                  <a:extLst>
                    <a:ext uri="{9D8B030D-6E8A-4147-A177-3AD203B41FA5}">
                      <a16:colId xmlns:a16="http://schemas.microsoft.com/office/drawing/2014/main" val="20003"/>
                    </a:ext>
                  </a:extLst>
                </a:gridCol>
                <a:gridCol w="1969963">
                  <a:extLst>
                    <a:ext uri="{9D8B030D-6E8A-4147-A177-3AD203B41FA5}">
                      <a16:colId xmlns:a16="http://schemas.microsoft.com/office/drawing/2014/main" val="20004"/>
                    </a:ext>
                  </a:extLst>
                </a:gridCol>
              </a:tblGrid>
              <a:tr h="370347">
                <a:tc>
                  <a:txBody>
                    <a:bodyPr/>
                    <a:lstStyle/>
                    <a:p>
                      <a:r>
                        <a:rPr lang="es-MX" sz="1600" dirty="0"/>
                        <a:t>ACCIÓN</a:t>
                      </a:r>
                    </a:p>
                  </a:txBody>
                  <a:tcPr/>
                </a:tc>
                <a:tc>
                  <a:txBody>
                    <a:bodyPr/>
                    <a:lstStyle/>
                    <a:p>
                      <a:r>
                        <a:rPr lang="es-MX" sz="1600" dirty="0"/>
                        <a:t>FECHA</a:t>
                      </a:r>
                    </a:p>
                  </a:txBody>
                  <a:tcPr/>
                </a:tc>
                <a:tc>
                  <a:txBody>
                    <a:bodyPr/>
                    <a:lstStyle/>
                    <a:p>
                      <a:r>
                        <a:rPr lang="es-MX" sz="1600" dirty="0"/>
                        <a:t>RESPONSABLES</a:t>
                      </a:r>
                    </a:p>
                  </a:txBody>
                  <a:tcPr/>
                </a:tc>
                <a:tc>
                  <a:txBody>
                    <a:bodyPr/>
                    <a:lstStyle/>
                    <a:p>
                      <a:r>
                        <a:rPr lang="es-MX" sz="1600" dirty="0"/>
                        <a:t>EVALUACIÓN </a:t>
                      </a:r>
                    </a:p>
                  </a:txBody>
                  <a:tcPr/>
                </a:tc>
                <a:tc>
                  <a:txBody>
                    <a:bodyPr/>
                    <a:lstStyle/>
                    <a:p>
                      <a:r>
                        <a:rPr lang="es-MX" sz="1600" dirty="0"/>
                        <a:t>EVIDENCIA </a:t>
                      </a:r>
                    </a:p>
                  </a:txBody>
                  <a:tcPr/>
                </a:tc>
                <a:extLst>
                  <a:ext uri="{0D108BD9-81ED-4DB2-BD59-A6C34878D82A}">
                    <a16:rowId xmlns:a16="http://schemas.microsoft.com/office/drawing/2014/main" val="10000"/>
                  </a:ext>
                </a:extLst>
              </a:tr>
              <a:tr h="370347">
                <a:tc>
                  <a:txBody>
                    <a:bodyPr/>
                    <a:lstStyle/>
                    <a:p>
                      <a:pPr algn="just"/>
                      <a:r>
                        <a:rPr lang="es-MX" sz="1100" dirty="0"/>
                        <a:t>Esta actividad está dirigida a los niños y a las mamás, en ella se les explicará y se les mostrará por medio de imágenes o pequeños videos algunas estrategias de relajación por ejemplo las botellas de la calma, formas adecuadas para respirar, tranquilizarse, gestionar pensamientos y realizar pequeños ejercicios adaptando un espacio adecuado para llevar a cabo estas actividades.</a:t>
                      </a:r>
                    </a:p>
                  </a:txBody>
                  <a:tcPr/>
                </a:tc>
                <a:tc>
                  <a:txBody>
                    <a:bodyPr/>
                    <a:lstStyle/>
                    <a:p>
                      <a:r>
                        <a:rPr lang="es-MX" sz="1100" dirty="0"/>
                        <a:t>Quincenalmente</a:t>
                      </a:r>
                      <a:r>
                        <a:rPr lang="es-MX" sz="1100" baseline="0" dirty="0"/>
                        <a:t> se comparte una estrategia </a:t>
                      </a:r>
                    </a:p>
                    <a:p>
                      <a:r>
                        <a:rPr lang="es-MX" sz="1100" baseline="0" dirty="0"/>
                        <a:t>(marzo-abril) </a:t>
                      </a:r>
                      <a:endParaRPr lang="es-MX" sz="1100" dirty="0"/>
                    </a:p>
                  </a:txBody>
                  <a:tcPr/>
                </a:tc>
                <a:tc>
                  <a:txBody>
                    <a:bodyPr/>
                    <a:lstStyle/>
                    <a:p>
                      <a:r>
                        <a:rPr lang="es-MX" sz="1100" dirty="0"/>
                        <a:t>Docentes </a:t>
                      </a:r>
                    </a:p>
                    <a:p>
                      <a:r>
                        <a:rPr lang="es-MX" sz="1100" dirty="0"/>
                        <a:t>Padres</a:t>
                      </a:r>
                      <a:r>
                        <a:rPr lang="es-MX" sz="1100" baseline="0" dirty="0"/>
                        <a:t> de familia </a:t>
                      </a:r>
                      <a:endParaRPr lang="es-MX" sz="1100" dirty="0"/>
                    </a:p>
                  </a:txBody>
                  <a:tcPr/>
                </a:tc>
                <a:tc>
                  <a:txBody>
                    <a:bodyPr/>
                    <a:lstStyle/>
                    <a:p>
                      <a:r>
                        <a:rPr lang="es-MX" sz="1100" dirty="0"/>
                        <a:t>-Lista de cotejo </a:t>
                      </a:r>
                    </a:p>
                    <a:p>
                      <a:r>
                        <a:rPr lang="es-MX" sz="1100" dirty="0"/>
                        <a:t>-Lista de participación</a:t>
                      </a:r>
                      <a:r>
                        <a:rPr lang="es-MX" sz="1100" baseline="0" dirty="0"/>
                        <a:t> </a:t>
                      </a:r>
                      <a:endParaRPr lang="es-MX" sz="1100" dirty="0"/>
                    </a:p>
                  </a:txBody>
                  <a:tcPr/>
                </a:tc>
                <a:tc>
                  <a:txBody>
                    <a:bodyPr/>
                    <a:lstStyle/>
                    <a:p>
                      <a:r>
                        <a:rPr lang="es-MX" sz="1100" dirty="0"/>
                        <a:t>- Fotografía</a:t>
                      </a:r>
                    </a:p>
                  </a:txBody>
                  <a:tcPr/>
                </a:tc>
                <a:extLst>
                  <a:ext uri="{0D108BD9-81ED-4DB2-BD59-A6C34878D82A}">
                    <a16:rowId xmlns:a16="http://schemas.microsoft.com/office/drawing/2014/main" val="10001"/>
                  </a:ext>
                </a:extLst>
              </a:tr>
              <a:tr h="370347">
                <a:tc>
                  <a:txBody>
                    <a:bodyPr/>
                    <a:lstStyle/>
                    <a:p>
                      <a:r>
                        <a:rPr lang="es-MX" sz="1100" dirty="0"/>
                        <a:t>Cuestionar al niño  sobre acciones o comportamientos que se presentan en su casa: en tu casa actúan mal, quién, por qué, cómo te sientes, gritan , etc., con cada pregunta el niño responde por medio de caritas tristes o felices, esta hoja al final tendrá forma de un corazón y se depositara en un recipiente.</a:t>
                      </a:r>
                    </a:p>
                    <a:p>
                      <a:endParaRPr lang="es-MX" sz="1100" dirty="0"/>
                    </a:p>
                  </a:txBody>
                  <a:tcPr/>
                </a:tc>
                <a:tc>
                  <a:txBody>
                    <a:bodyPr/>
                    <a:lstStyle/>
                    <a:p>
                      <a:r>
                        <a:rPr lang="es-MX" sz="1100" dirty="0"/>
                        <a:t>Ultima</a:t>
                      </a:r>
                      <a:r>
                        <a:rPr lang="es-MX" sz="1100" baseline="0" dirty="0"/>
                        <a:t> semana de marzo </a:t>
                      </a:r>
                      <a:endParaRPr lang="es-MX" sz="1100" dirty="0"/>
                    </a:p>
                  </a:txBody>
                  <a:tcPr/>
                </a:tc>
                <a:tc>
                  <a:txBody>
                    <a:bodyPr/>
                    <a:lstStyle/>
                    <a:p>
                      <a:r>
                        <a:rPr lang="es-MX" sz="1100" dirty="0"/>
                        <a:t>Docentes </a:t>
                      </a:r>
                      <a:br>
                        <a:rPr lang="es-MX" sz="1100" dirty="0"/>
                      </a:br>
                      <a:r>
                        <a:rPr lang="es-MX" sz="1100" dirty="0"/>
                        <a:t>Padres de familia </a:t>
                      </a:r>
                    </a:p>
                  </a:txBody>
                  <a:tcPr/>
                </a:tc>
                <a:tc>
                  <a:txBody>
                    <a:bodyPr/>
                    <a:lstStyle/>
                    <a:p>
                      <a:r>
                        <a:rPr lang="es-MX" sz="1100" dirty="0"/>
                        <a:t>- Entrevista</a:t>
                      </a:r>
                      <a:r>
                        <a:rPr lang="es-MX" sz="1100" baseline="0" dirty="0"/>
                        <a:t> </a:t>
                      </a:r>
                      <a:endParaRPr lang="es-MX" sz="1100" dirty="0"/>
                    </a:p>
                  </a:txBody>
                  <a:tcPr/>
                </a:tc>
                <a:tc>
                  <a:txBody>
                    <a:bodyPr/>
                    <a:lstStyle/>
                    <a:p>
                      <a:r>
                        <a:rPr lang="es-MX" sz="1100" dirty="0"/>
                        <a:t>Recipiente</a:t>
                      </a:r>
                      <a:r>
                        <a:rPr lang="es-MX" sz="1100" baseline="0" dirty="0"/>
                        <a:t> con corazones </a:t>
                      </a:r>
                      <a:endParaRPr lang="es-MX" sz="1100" dirty="0"/>
                    </a:p>
                  </a:txBody>
                  <a:tcPr/>
                </a:tc>
                <a:extLst>
                  <a:ext uri="{0D108BD9-81ED-4DB2-BD59-A6C34878D82A}">
                    <a16:rowId xmlns:a16="http://schemas.microsoft.com/office/drawing/2014/main" val="10002"/>
                  </a:ext>
                </a:extLst>
              </a:tr>
              <a:tr h="370347">
                <a:tc>
                  <a:txBody>
                    <a:bodyPr/>
                    <a:lstStyle/>
                    <a:p>
                      <a:r>
                        <a:rPr lang="es-MX" sz="1100" dirty="0"/>
                        <a:t>CUENTOS DE LAS EMOCIONES </a:t>
                      </a:r>
                    </a:p>
                    <a:p>
                      <a:r>
                        <a:rPr lang="es-MX" sz="1100" dirty="0"/>
                        <a:t>Se le cuestiona al alumno acerca de la historia para que identifique las emociones que se presentan, con el fin de que reflexionen los momentos que han experimentado ellos a largo de su día. Ejemplo,  "¿qué crees que siente el personaje?", "¿por qué, qué te lo indica?", "¿y si estuviera contento, cómo lo sabrías?", "¿cómo crees que podría actuar?", "¿qué harías tú en su lugar?", "¿qué otras cosas podría hacer?”, "¿cómo podría calmar su rabia o enfado?"</a:t>
                      </a:r>
                    </a:p>
                    <a:p>
                      <a:endParaRPr lang="es-MX" sz="1600" dirty="0"/>
                    </a:p>
                  </a:txBody>
                  <a:tcPr/>
                </a:tc>
                <a:tc>
                  <a:txBody>
                    <a:bodyPr/>
                    <a:lstStyle/>
                    <a:p>
                      <a:r>
                        <a:rPr lang="es-MX" sz="1100" dirty="0"/>
                        <a:t>Una vez al mes durante</a:t>
                      </a:r>
                      <a:r>
                        <a:rPr lang="es-MX" sz="1100" baseline="0" dirty="0"/>
                        <a:t> el ciclo </a:t>
                      </a:r>
                      <a:endParaRPr lang="es-MX" sz="1100" dirty="0"/>
                    </a:p>
                  </a:txBody>
                  <a:tcPr/>
                </a:tc>
                <a:tc>
                  <a:txBody>
                    <a:bodyPr/>
                    <a:lstStyle/>
                    <a:p>
                      <a:r>
                        <a:rPr lang="es-MX" sz="1100" dirty="0"/>
                        <a:t>Docente </a:t>
                      </a:r>
                    </a:p>
                  </a:txBody>
                  <a:tcPr/>
                </a:tc>
                <a:tc>
                  <a:txBody>
                    <a:bodyPr/>
                    <a:lstStyle/>
                    <a:p>
                      <a:r>
                        <a:rPr lang="es-MX" sz="1100" dirty="0"/>
                        <a:t>-Lista</a:t>
                      </a:r>
                      <a:r>
                        <a:rPr lang="es-MX" sz="1100" baseline="0" dirty="0"/>
                        <a:t> de cotejo </a:t>
                      </a:r>
                      <a:endParaRPr lang="es-MX" sz="1100" dirty="0"/>
                    </a:p>
                  </a:txBody>
                  <a:tcPr/>
                </a:tc>
                <a:tc>
                  <a:txBody>
                    <a:bodyPr/>
                    <a:lstStyle/>
                    <a:p>
                      <a:r>
                        <a:rPr lang="es-MX" sz="1100" dirty="0"/>
                        <a:t>-Audio o video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00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5"/>
          <p:cNvSpPr>
            <a:spLocks noGrp="1"/>
          </p:cNvSpPr>
          <p:nvPr>
            <p:ph type="body" idx="1"/>
          </p:nvPr>
        </p:nvSpPr>
        <p:spPr>
          <a:xfrm>
            <a:off x="2665926" y="562022"/>
            <a:ext cx="9144000" cy="951135"/>
          </a:xfrm>
        </p:spPr>
        <p:txBody>
          <a:bodyPr>
            <a:normAutofit fontScale="85000" lnSpcReduction="20000"/>
          </a:bodyPr>
          <a:lstStyle/>
          <a:p>
            <a:pPr algn="ctr"/>
            <a:r>
              <a:rPr lang="es-MX" dirty="0"/>
              <a:t>Estrategia para </a:t>
            </a:r>
            <a:r>
              <a:rPr lang="es-MX" dirty="0">
                <a:solidFill>
                  <a:srgbClr val="FF0000"/>
                </a:solidFill>
              </a:rPr>
              <a:t>Fortalecer la empatía con los alumnos y sus familias</a:t>
            </a:r>
            <a:r>
              <a:rPr lang="es-MX" dirty="0"/>
              <a:t>, </a:t>
            </a:r>
            <a:r>
              <a:rPr lang="es-MX" dirty="0">
                <a:solidFill>
                  <a:srgbClr val="FF0000"/>
                </a:solidFill>
              </a:rPr>
              <a:t>entre los estudiantes entre sí, entre los miembros del colectivo y de las familias hacia los docentes</a:t>
            </a:r>
          </a:p>
        </p:txBody>
      </p:sp>
      <p:graphicFrame>
        <p:nvGraphicFramePr>
          <p:cNvPr id="5" name="Tabla 4"/>
          <p:cNvGraphicFramePr>
            <a:graphicFrameLocks noGrp="1"/>
          </p:cNvGraphicFramePr>
          <p:nvPr>
            <p:extLst>
              <p:ext uri="{D42A27DB-BD31-4B8C-83A1-F6EECF244321}">
                <p14:modId xmlns:p14="http://schemas.microsoft.com/office/powerpoint/2010/main" val="838063788"/>
              </p:ext>
            </p:extLst>
          </p:nvPr>
        </p:nvGraphicFramePr>
        <p:xfrm>
          <a:off x="350063" y="1700046"/>
          <a:ext cx="11491874" cy="4511040"/>
        </p:xfrm>
        <a:graphic>
          <a:graphicData uri="http://schemas.openxmlformats.org/drawingml/2006/table">
            <a:tbl>
              <a:tblPr firstRow="1" bandRow="1">
                <a:tableStyleId>{5C22544A-7EE6-4342-B048-85BDC9FD1C3A}</a:tableStyleId>
              </a:tblPr>
              <a:tblGrid>
                <a:gridCol w="6395569">
                  <a:extLst>
                    <a:ext uri="{9D8B030D-6E8A-4147-A177-3AD203B41FA5}">
                      <a16:colId xmlns:a16="http://schemas.microsoft.com/office/drawing/2014/main" val="20000"/>
                    </a:ext>
                  </a:extLst>
                </a:gridCol>
                <a:gridCol w="1082842">
                  <a:extLst>
                    <a:ext uri="{9D8B030D-6E8A-4147-A177-3AD203B41FA5}">
                      <a16:colId xmlns:a16="http://schemas.microsoft.com/office/drawing/2014/main" val="20001"/>
                    </a:ext>
                  </a:extLst>
                </a:gridCol>
                <a:gridCol w="1491916">
                  <a:extLst>
                    <a:ext uri="{9D8B030D-6E8A-4147-A177-3AD203B41FA5}">
                      <a16:colId xmlns:a16="http://schemas.microsoft.com/office/drawing/2014/main" val="20002"/>
                    </a:ext>
                  </a:extLst>
                </a:gridCol>
                <a:gridCol w="1008456">
                  <a:extLst>
                    <a:ext uri="{9D8B030D-6E8A-4147-A177-3AD203B41FA5}">
                      <a16:colId xmlns:a16="http://schemas.microsoft.com/office/drawing/2014/main" val="20003"/>
                    </a:ext>
                  </a:extLst>
                </a:gridCol>
                <a:gridCol w="1513091">
                  <a:extLst>
                    <a:ext uri="{9D8B030D-6E8A-4147-A177-3AD203B41FA5}">
                      <a16:colId xmlns:a16="http://schemas.microsoft.com/office/drawing/2014/main" val="20004"/>
                    </a:ext>
                  </a:extLst>
                </a:gridCol>
              </a:tblGrid>
              <a:tr h="370840">
                <a:tc>
                  <a:txBody>
                    <a:bodyPr/>
                    <a:lstStyle/>
                    <a:p>
                      <a:r>
                        <a:rPr lang="es-MX" sz="1600" dirty="0"/>
                        <a:t>ACCIÓN</a:t>
                      </a:r>
                    </a:p>
                  </a:txBody>
                  <a:tcPr/>
                </a:tc>
                <a:tc>
                  <a:txBody>
                    <a:bodyPr/>
                    <a:lstStyle/>
                    <a:p>
                      <a:r>
                        <a:rPr lang="es-MX" sz="1600" dirty="0"/>
                        <a:t>FECHA</a:t>
                      </a:r>
                    </a:p>
                  </a:txBody>
                  <a:tcPr/>
                </a:tc>
                <a:tc>
                  <a:txBody>
                    <a:bodyPr/>
                    <a:lstStyle/>
                    <a:p>
                      <a:r>
                        <a:rPr lang="es-MX" sz="1600" dirty="0"/>
                        <a:t>RESPONSABLES</a:t>
                      </a:r>
                    </a:p>
                  </a:txBody>
                  <a:tcPr/>
                </a:tc>
                <a:tc>
                  <a:txBody>
                    <a:bodyPr/>
                    <a:lstStyle/>
                    <a:p>
                      <a:r>
                        <a:rPr lang="es-MX" sz="1600" dirty="0"/>
                        <a:t>EVALUACIÓN </a:t>
                      </a:r>
                    </a:p>
                  </a:txBody>
                  <a:tcPr/>
                </a:tc>
                <a:tc>
                  <a:txBody>
                    <a:bodyPr/>
                    <a:lstStyle/>
                    <a:p>
                      <a:r>
                        <a:rPr lang="es-MX" sz="1600" dirty="0"/>
                        <a:t>EVIDENCIA </a:t>
                      </a:r>
                    </a:p>
                  </a:txBody>
                  <a:tcPr/>
                </a:tc>
                <a:extLst>
                  <a:ext uri="{0D108BD9-81ED-4DB2-BD59-A6C34878D82A}">
                    <a16:rowId xmlns:a16="http://schemas.microsoft.com/office/drawing/2014/main" val="10000"/>
                  </a:ext>
                </a:extLst>
              </a:tr>
              <a:tr h="370840">
                <a:tc>
                  <a:txBody>
                    <a:bodyPr/>
                    <a:lstStyle/>
                    <a:p>
                      <a:r>
                        <a:rPr lang="es-MX" sz="1200" dirty="0"/>
                        <a:t>Confesiones familiares (virtual): compartir experiencias mediante, audios, videos o cuentos digitales. Las familias expresaran situaciones que les generaron emociones relevantes. Segunda etapa: la docente y de igual forma las familias ofrecerán estrategias de empatía. (se recolectan para crear fichero)</a:t>
                      </a:r>
                    </a:p>
                    <a:p>
                      <a:r>
                        <a:rPr lang="es-MX" sz="1200" dirty="0"/>
                        <a:t>Seguimiento mediante llamadas a las familias que les corresponde compartir. </a:t>
                      </a:r>
                    </a:p>
                  </a:txBody>
                  <a:tcPr/>
                </a:tc>
                <a:tc>
                  <a:txBody>
                    <a:bodyPr/>
                    <a:lstStyle/>
                    <a:p>
                      <a:endParaRPr lang="es-MX" sz="1200" dirty="0"/>
                    </a:p>
                  </a:txBody>
                  <a:tcPr/>
                </a:tc>
                <a:tc>
                  <a:txBody>
                    <a:bodyPr/>
                    <a:lstStyle/>
                    <a:p>
                      <a:r>
                        <a:rPr lang="es-MX" sz="1200" dirty="0"/>
                        <a:t>Padres de familia </a:t>
                      </a:r>
                    </a:p>
                    <a:p>
                      <a:r>
                        <a:rPr lang="es-MX" sz="1200" dirty="0"/>
                        <a:t>Alumnos </a:t>
                      </a:r>
                    </a:p>
                    <a:p>
                      <a:r>
                        <a:rPr lang="es-MX" sz="1200" dirty="0"/>
                        <a:t>Docente </a:t>
                      </a:r>
                    </a:p>
                  </a:txBody>
                  <a:tcPr/>
                </a:tc>
                <a:tc>
                  <a:txBody>
                    <a:bodyPr/>
                    <a:lstStyle/>
                    <a:p>
                      <a:r>
                        <a:rPr lang="es-MX" sz="1200" dirty="0"/>
                        <a:t>Ficha de observación (monitoreo)</a:t>
                      </a:r>
                    </a:p>
                  </a:txBody>
                  <a:tcPr/>
                </a:tc>
                <a:tc>
                  <a:txBody>
                    <a:bodyPr/>
                    <a:lstStyle/>
                    <a:p>
                      <a:r>
                        <a:rPr lang="es-MX" sz="1200" dirty="0"/>
                        <a:t>Videos, audios, cartas.</a:t>
                      </a:r>
                    </a:p>
                    <a:p>
                      <a:r>
                        <a:rPr lang="es-MX" sz="1200" dirty="0"/>
                        <a:t>Fichero de estrategias propuesto por padres y docente. </a:t>
                      </a:r>
                    </a:p>
                  </a:txBody>
                  <a:tcPr/>
                </a:tc>
                <a:extLst>
                  <a:ext uri="{0D108BD9-81ED-4DB2-BD59-A6C34878D82A}">
                    <a16:rowId xmlns:a16="http://schemas.microsoft.com/office/drawing/2014/main" val="10001"/>
                  </a:ext>
                </a:extLst>
              </a:tr>
              <a:tr h="585573">
                <a:tc>
                  <a:txBody>
                    <a:bodyPr/>
                    <a:lstStyle/>
                    <a:p>
                      <a:pPr algn="just"/>
                      <a:r>
                        <a:rPr lang="es-MX" sz="1200" dirty="0"/>
                        <a:t>Emociones en familia”</a:t>
                      </a:r>
                    </a:p>
                    <a:p>
                      <a:pPr algn="just"/>
                      <a:r>
                        <a:rPr lang="es-MX" sz="1200" dirty="0"/>
                        <a:t>En familia elijan varias fotografías o recortes de personas, paisajes o personajes que expresen una emoción. Cuando tengan las imágenes clasifíquenla entre todos para saber que emoción expresa (alegría, tristeza, enojo, frustración, llanto, asombro, etc.) cuando ya tengan clasificadas las imágenes péguenlas en una cartulina o papel bond, al momento de pegarlas hablen sobre la emoción que cada imagen genera, por ejemplo: ¿Cómo se siente esa emoción? ¿Cómo se manifiesta esa emoción? ¿Qué cosas nos produce esa emoción? ¿Qué pensamientos nos provoca? Etc.</a:t>
                      </a:r>
                    </a:p>
                    <a:p>
                      <a:pPr algn="just"/>
                      <a:r>
                        <a:rPr lang="es-MX" sz="1200" dirty="0"/>
                        <a:t>Esta actividad la pueden hacer diariamente, o cada tercer día en familia para que todos expresen sus emociones y hablen de ellas.</a:t>
                      </a:r>
                    </a:p>
                    <a:p>
                      <a:endParaRPr lang="es-MX"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Primer semana</a:t>
                      </a:r>
                      <a:r>
                        <a:rPr lang="es-MX" sz="1200" baseline="0" dirty="0"/>
                        <a:t> de abril </a:t>
                      </a:r>
                      <a:endParaRPr lang="es-MX" sz="1200" dirty="0"/>
                    </a:p>
                    <a:p>
                      <a:endParaRPr lang="es-MX" sz="1200" dirty="0"/>
                    </a:p>
                  </a:txBody>
                  <a:tcPr/>
                </a:tc>
                <a:tc>
                  <a:txBody>
                    <a:bodyPr/>
                    <a:lstStyle/>
                    <a:p>
                      <a:pPr algn="just"/>
                      <a:r>
                        <a:rPr lang="es-MX" sz="1200" dirty="0"/>
                        <a:t>Entre docentes</a:t>
                      </a:r>
                    </a:p>
                    <a:p>
                      <a:pPr algn="just"/>
                      <a:r>
                        <a:rPr lang="es-MX" sz="1200" dirty="0"/>
                        <a:t>Entre las familias </a:t>
                      </a:r>
                    </a:p>
                    <a:p>
                      <a:endParaRPr lang="es-MX" sz="1200" dirty="0"/>
                    </a:p>
                  </a:txBody>
                  <a:tcPr/>
                </a:tc>
                <a:tc>
                  <a:txBody>
                    <a:bodyPr/>
                    <a:lstStyle/>
                    <a:p>
                      <a:r>
                        <a:rPr lang="es-MX" sz="1200" dirty="0"/>
                        <a:t>Lista de cotejo </a:t>
                      </a:r>
                    </a:p>
                  </a:txBody>
                  <a:tcPr/>
                </a:tc>
                <a:tc>
                  <a:txBody>
                    <a:bodyPr/>
                    <a:lstStyle/>
                    <a:p>
                      <a:r>
                        <a:rPr lang="es-MX" sz="1200" dirty="0"/>
                        <a:t>Fotos y video</a:t>
                      </a: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Elaborar un calendario donde se registre como me siento día con día  durante el mes y al finalizar compartirlo para ver que emociones fueron frecuentes observarse en varios calendario de emociones</a:t>
                      </a:r>
                    </a:p>
                    <a:p>
                      <a:endParaRPr lang="es-MX" sz="1200" dirty="0"/>
                    </a:p>
                  </a:txBody>
                  <a:tcPr/>
                </a:tc>
                <a:tc>
                  <a:txBody>
                    <a:bodyPr/>
                    <a:lstStyle/>
                    <a:p>
                      <a:r>
                        <a:rPr lang="es-MX" sz="1200" dirty="0"/>
                        <a:t>abril</a:t>
                      </a:r>
                    </a:p>
                  </a:txBody>
                  <a:tcPr/>
                </a:tc>
                <a:tc>
                  <a:txBody>
                    <a:bodyPr/>
                    <a:lstStyle/>
                    <a:p>
                      <a:pPr algn="just"/>
                      <a:r>
                        <a:rPr lang="es-MX" sz="1200" dirty="0"/>
                        <a:t>Docentes</a:t>
                      </a:r>
                      <a:r>
                        <a:rPr lang="es-MX" sz="1200" baseline="0" dirty="0"/>
                        <a:t> </a:t>
                      </a:r>
                    </a:p>
                    <a:p>
                      <a:pPr algn="just"/>
                      <a:r>
                        <a:rPr lang="es-MX" sz="1200" baseline="0" dirty="0"/>
                        <a:t>Padres de Familia </a:t>
                      </a:r>
                      <a:endParaRPr lang="es-MX" sz="1200" dirty="0"/>
                    </a:p>
                    <a:p>
                      <a:endParaRPr lang="es-MX" sz="1200" dirty="0"/>
                    </a:p>
                  </a:txBody>
                  <a:tcPr/>
                </a:tc>
                <a:tc>
                  <a:txBody>
                    <a:bodyPr/>
                    <a:lstStyle/>
                    <a:p>
                      <a:r>
                        <a:rPr lang="es-MX" sz="1200" dirty="0"/>
                        <a:t>Lista de cotejo </a:t>
                      </a:r>
                    </a:p>
                  </a:txBody>
                  <a:tcPr/>
                </a:tc>
                <a:tc>
                  <a:txBody>
                    <a:bodyPr/>
                    <a:lstStyle/>
                    <a:p>
                      <a:r>
                        <a:rPr lang="es-MX" sz="1200" dirty="0"/>
                        <a:t>Fotos </a:t>
                      </a:r>
                    </a:p>
                  </a:txBody>
                  <a:tcPr/>
                </a:tc>
                <a:extLst>
                  <a:ext uri="{0D108BD9-81ED-4DB2-BD59-A6C34878D82A}">
                    <a16:rowId xmlns:a16="http://schemas.microsoft.com/office/drawing/2014/main" val="10007"/>
                  </a:ext>
                </a:extLst>
              </a:tr>
            </a:tbl>
          </a:graphicData>
        </a:graphic>
      </p:graphicFrame>
      <p:sp>
        <p:nvSpPr>
          <p:cNvPr id="6" name="CuadroTexto 5"/>
          <p:cNvSpPr txBox="1"/>
          <p:nvPr/>
        </p:nvSpPr>
        <p:spPr>
          <a:xfrm>
            <a:off x="1923245" y="6211086"/>
            <a:ext cx="10629362" cy="646331"/>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spTree>
    <p:extLst>
      <p:ext uri="{BB962C8B-B14F-4D97-AF65-F5344CB8AC3E}">
        <p14:creationId xmlns:p14="http://schemas.microsoft.com/office/powerpoint/2010/main" val="35846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5"/>
          <p:cNvSpPr>
            <a:spLocks noGrp="1"/>
          </p:cNvSpPr>
          <p:nvPr>
            <p:ph type="body" idx="1"/>
          </p:nvPr>
        </p:nvSpPr>
        <p:spPr>
          <a:xfrm>
            <a:off x="2665926" y="562022"/>
            <a:ext cx="9144000" cy="951135"/>
          </a:xfrm>
        </p:spPr>
        <p:txBody>
          <a:bodyPr>
            <a:normAutofit fontScale="92500" lnSpcReduction="10000"/>
          </a:bodyPr>
          <a:lstStyle/>
          <a:p>
            <a:pPr algn="ctr"/>
            <a:r>
              <a:rPr lang="es-MX" dirty="0"/>
              <a:t>Estrategia para </a:t>
            </a:r>
            <a:r>
              <a:rPr lang="es-MX" dirty="0">
                <a:solidFill>
                  <a:srgbClr val="FF0000"/>
                </a:solidFill>
              </a:rPr>
              <a:t>Orientar a las familias sobre cómo favorecer ambientes socioemocionales propicios para el aprendizaje </a:t>
            </a:r>
          </a:p>
          <a:p>
            <a:pPr algn="ctr"/>
            <a:endParaRPr lang="es-MX" dirty="0">
              <a:solidFill>
                <a:srgbClr val="FF000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842008206"/>
              </p:ext>
            </p:extLst>
          </p:nvPr>
        </p:nvGraphicFramePr>
        <p:xfrm>
          <a:off x="371061" y="2102144"/>
          <a:ext cx="11438865" cy="3281680"/>
        </p:xfrm>
        <a:graphic>
          <a:graphicData uri="http://schemas.openxmlformats.org/drawingml/2006/table">
            <a:tbl>
              <a:tblPr firstRow="1" bandRow="1">
                <a:tableStyleId>{5C22544A-7EE6-4342-B048-85BDC9FD1C3A}</a:tableStyleId>
              </a:tblPr>
              <a:tblGrid>
                <a:gridCol w="4847946">
                  <a:extLst>
                    <a:ext uri="{9D8B030D-6E8A-4147-A177-3AD203B41FA5}">
                      <a16:colId xmlns:a16="http://schemas.microsoft.com/office/drawing/2014/main" val="20000"/>
                    </a:ext>
                  </a:extLst>
                </a:gridCol>
                <a:gridCol w="1089939">
                  <a:extLst>
                    <a:ext uri="{9D8B030D-6E8A-4147-A177-3AD203B41FA5}">
                      <a16:colId xmlns:a16="http://schemas.microsoft.com/office/drawing/2014/main" val="20001"/>
                    </a:ext>
                  </a:extLst>
                </a:gridCol>
                <a:gridCol w="2167052">
                  <a:extLst>
                    <a:ext uri="{9D8B030D-6E8A-4147-A177-3AD203B41FA5}">
                      <a16:colId xmlns:a16="http://schemas.microsoft.com/office/drawing/2014/main" val="20002"/>
                    </a:ext>
                  </a:extLst>
                </a:gridCol>
                <a:gridCol w="1820837">
                  <a:extLst>
                    <a:ext uri="{9D8B030D-6E8A-4147-A177-3AD203B41FA5}">
                      <a16:colId xmlns:a16="http://schemas.microsoft.com/office/drawing/2014/main" val="20003"/>
                    </a:ext>
                  </a:extLst>
                </a:gridCol>
                <a:gridCol w="1513091">
                  <a:extLst>
                    <a:ext uri="{9D8B030D-6E8A-4147-A177-3AD203B41FA5}">
                      <a16:colId xmlns:a16="http://schemas.microsoft.com/office/drawing/2014/main" val="20004"/>
                    </a:ext>
                  </a:extLst>
                </a:gridCol>
              </a:tblGrid>
              <a:tr h="370840">
                <a:tc>
                  <a:txBody>
                    <a:bodyPr/>
                    <a:lstStyle/>
                    <a:p>
                      <a:r>
                        <a:rPr lang="es-MX" sz="1600" dirty="0"/>
                        <a:t>ACCIÓN</a:t>
                      </a:r>
                    </a:p>
                  </a:txBody>
                  <a:tcPr/>
                </a:tc>
                <a:tc>
                  <a:txBody>
                    <a:bodyPr/>
                    <a:lstStyle/>
                    <a:p>
                      <a:r>
                        <a:rPr lang="es-MX" sz="1600" dirty="0"/>
                        <a:t>FECHA</a:t>
                      </a:r>
                    </a:p>
                  </a:txBody>
                  <a:tcPr/>
                </a:tc>
                <a:tc>
                  <a:txBody>
                    <a:bodyPr/>
                    <a:lstStyle/>
                    <a:p>
                      <a:r>
                        <a:rPr lang="es-MX" sz="1600" dirty="0"/>
                        <a:t>RESPONSABLES</a:t>
                      </a:r>
                    </a:p>
                  </a:txBody>
                  <a:tcPr/>
                </a:tc>
                <a:tc>
                  <a:txBody>
                    <a:bodyPr/>
                    <a:lstStyle/>
                    <a:p>
                      <a:r>
                        <a:rPr lang="es-MX" sz="1600" dirty="0"/>
                        <a:t>EVALUACIÓN </a:t>
                      </a:r>
                    </a:p>
                  </a:txBody>
                  <a:tcPr/>
                </a:tc>
                <a:tc>
                  <a:txBody>
                    <a:bodyPr/>
                    <a:lstStyle/>
                    <a:p>
                      <a:r>
                        <a:rPr lang="es-MX" sz="1600" dirty="0"/>
                        <a:t>EVIDENCIA </a:t>
                      </a:r>
                    </a:p>
                  </a:txBody>
                  <a:tcPr/>
                </a:tc>
                <a:extLst>
                  <a:ext uri="{0D108BD9-81ED-4DB2-BD59-A6C34878D82A}">
                    <a16:rowId xmlns:a16="http://schemas.microsoft.com/office/drawing/2014/main" val="10000"/>
                  </a:ext>
                </a:extLst>
              </a:tr>
              <a:tr h="370840">
                <a:tc>
                  <a:txBody>
                    <a:bodyPr/>
                    <a:lstStyle/>
                    <a:p>
                      <a:r>
                        <a:rPr lang="es-MX" sz="1600" noProof="0" dirty="0"/>
                        <a:t>Videos y audios de profesionistas (comunidad) sobre regulación de emociones, casos específicos. </a:t>
                      </a:r>
                    </a:p>
                    <a:p>
                      <a:r>
                        <a:rPr lang="es-MX" sz="1600" noProof="0" dirty="0"/>
                        <a:t>Imagen reflexiva (introducción de actividad del día) envío de imágenes cortas sobre información de regulación de emociones, generación de </a:t>
                      </a:r>
                      <a:r>
                        <a:rPr lang="es-MX" sz="1600" dirty="0"/>
                        <a:t>ambiente agradable para el niño. </a:t>
                      </a:r>
                    </a:p>
                  </a:txBody>
                  <a:tcPr/>
                </a:tc>
                <a:tc>
                  <a:txBody>
                    <a:bodyPr/>
                    <a:lstStyle/>
                    <a:p>
                      <a:endParaRPr lang="es-MX" sz="1600" dirty="0"/>
                    </a:p>
                  </a:txBody>
                  <a:tcPr/>
                </a:tc>
                <a:tc>
                  <a:txBody>
                    <a:bodyPr/>
                    <a:lstStyle/>
                    <a:p>
                      <a:r>
                        <a:rPr lang="es-MX" sz="1600" dirty="0"/>
                        <a:t>Padres de familia </a:t>
                      </a:r>
                    </a:p>
                    <a:p>
                      <a:r>
                        <a:rPr lang="es-MX" sz="1600" dirty="0"/>
                        <a:t>Psicóloga </a:t>
                      </a:r>
                    </a:p>
                    <a:p>
                      <a:r>
                        <a:rPr lang="es-MX" sz="1600" dirty="0"/>
                        <a:t>Docente </a:t>
                      </a:r>
                    </a:p>
                  </a:txBody>
                  <a:tcPr/>
                </a:tc>
                <a:tc>
                  <a:txBody>
                    <a:bodyPr/>
                    <a:lstStyle/>
                    <a:p>
                      <a:r>
                        <a:rPr lang="es-MX" sz="1600" dirty="0"/>
                        <a:t>Registro anecdótico </a:t>
                      </a:r>
                    </a:p>
                    <a:p>
                      <a:r>
                        <a:rPr lang="es-MX" sz="1600" dirty="0"/>
                        <a:t>Diario padres </a:t>
                      </a:r>
                    </a:p>
                  </a:txBody>
                  <a:tcPr/>
                </a:tc>
                <a:tc>
                  <a:txBody>
                    <a:bodyPr/>
                    <a:lstStyle/>
                    <a:p>
                      <a:r>
                        <a:rPr lang="es-MX" sz="1600" dirty="0"/>
                        <a:t>Videos </a:t>
                      </a:r>
                    </a:p>
                    <a:p>
                      <a:r>
                        <a:rPr lang="es-MX" sz="1600" dirty="0"/>
                        <a:t>Audios </a:t>
                      </a:r>
                    </a:p>
                    <a:p>
                      <a:r>
                        <a:rPr lang="es-MX" sz="1600" dirty="0"/>
                        <a:t>Diario padres </a:t>
                      </a:r>
                    </a:p>
                    <a:p>
                      <a:endParaRPr lang="es-MX" sz="1600" dirty="0"/>
                    </a:p>
                    <a:p>
                      <a:endParaRPr lang="es-MX" sz="1600" dirty="0"/>
                    </a:p>
                  </a:txBody>
                  <a:tcPr/>
                </a:tc>
                <a:extLst>
                  <a:ext uri="{0D108BD9-81ED-4DB2-BD59-A6C34878D82A}">
                    <a16:rowId xmlns:a16="http://schemas.microsoft.com/office/drawing/2014/main" val="10001"/>
                  </a:ext>
                </a:extLst>
              </a:tr>
              <a:tr h="370840">
                <a:tc>
                  <a:txBody>
                    <a:bodyPr/>
                    <a:lstStyle/>
                    <a:p>
                      <a:r>
                        <a:rPr lang="es-MX" sz="1100" dirty="0"/>
                        <a:t>VIDEOS DE REFLEXIÓN</a:t>
                      </a:r>
                    </a:p>
                    <a:p>
                      <a:r>
                        <a:rPr lang="es-MX" sz="1100" dirty="0"/>
                        <a:t>Se le mandará a los padres de familia y alumnos algunos videos de reflexión sobre la empatía, lo observarán y comentarán acerca de este.</a:t>
                      </a:r>
                    </a:p>
                  </a:txBody>
                  <a:tcPr/>
                </a:tc>
                <a:tc>
                  <a:txBody>
                    <a:bodyPr/>
                    <a:lstStyle/>
                    <a:p>
                      <a:r>
                        <a:rPr lang="es-MX" sz="1100" dirty="0"/>
                        <a:t>Segunda semana de mayo </a:t>
                      </a:r>
                    </a:p>
                  </a:txBody>
                  <a:tcPr/>
                </a:tc>
                <a:tc>
                  <a:txBody>
                    <a:bodyPr/>
                    <a:lstStyle/>
                    <a:p>
                      <a:r>
                        <a:rPr lang="es-MX" sz="1100" dirty="0"/>
                        <a:t>Docentes </a:t>
                      </a:r>
                    </a:p>
                  </a:txBody>
                  <a:tcPr/>
                </a:tc>
                <a:tc>
                  <a:txBody>
                    <a:bodyPr/>
                    <a:lstStyle/>
                    <a:p>
                      <a:r>
                        <a:rPr lang="es-MX" sz="1100" dirty="0"/>
                        <a:t>-Listas de cotejo </a:t>
                      </a:r>
                    </a:p>
                  </a:txBody>
                  <a:tcPr/>
                </a:tc>
                <a:tc>
                  <a:txBody>
                    <a:bodyPr/>
                    <a:lstStyle/>
                    <a:p>
                      <a:r>
                        <a:rPr lang="es-MX" sz="1100" dirty="0"/>
                        <a:t>-Audios y videos </a:t>
                      </a:r>
                    </a:p>
                  </a:txBody>
                  <a:tcPr/>
                </a:tc>
                <a:extLst>
                  <a:ext uri="{0D108BD9-81ED-4DB2-BD59-A6C34878D82A}">
                    <a16:rowId xmlns:a16="http://schemas.microsoft.com/office/drawing/2014/main" val="10005"/>
                  </a:ext>
                </a:extLst>
              </a:tr>
              <a:tr h="370840">
                <a:tc>
                  <a:txBody>
                    <a:bodyPr/>
                    <a:lstStyle/>
                    <a:p>
                      <a:r>
                        <a:rPr lang="es-MX" sz="1100" dirty="0"/>
                        <a:t>INFOGRAFÍAS </a:t>
                      </a:r>
                    </a:p>
                    <a:p>
                      <a:r>
                        <a:rPr lang="es-MX" sz="1100" dirty="0"/>
                        <a:t>Tema de la empatía; se mandará la información y los padres de familia lo leerán con sus hijos y comentarán acerca de éste.</a:t>
                      </a:r>
                    </a:p>
                    <a:p>
                      <a:endParaRPr lang="es-MX" sz="1100" dirty="0"/>
                    </a:p>
                  </a:txBody>
                  <a:tcPr/>
                </a:tc>
                <a:tc>
                  <a:txBody>
                    <a:bodyPr/>
                    <a:lstStyle/>
                    <a:p>
                      <a:r>
                        <a:rPr lang="es-MX" sz="1100" dirty="0"/>
                        <a:t>Primer</a:t>
                      </a:r>
                      <a:r>
                        <a:rPr lang="es-MX" sz="1100" baseline="0" dirty="0"/>
                        <a:t> semana de mayo </a:t>
                      </a:r>
                      <a:endParaRPr lang="es-MX" sz="1100" dirty="0"/>
                    </a:p>
                  </a:txBody>
                  <a:tcPr/>
                </a:tc>
                <a:tc>
                  <a:txBody>
                    <a:bodyPr/>
                    <a:lstStyle/>
                    <a:p>
                      <a:r>
                        <a:rPr lang="es-MX" sz="1100" dirty="0"/>
                        <a:t>Docentes </a:t>
                      </a:r>
                    </a:p>
                  </a:txBody>
                  <a:tcPr/>
                </a:tc>
                <a:tc>
                  <a:txBody>
                    <a:bodyPr/>
                    <a:lstStyle/>
                    <a:p>
                      <a:r>
                        <a:rPr lang="es-MX" sz="1100" dirty="0"/>
                        <a:t>- Listas de cotejo</a:t>
                      </a:r>
                    </a:p>
                  </a:txBody>
                  <a:tcPr/>
                </a:tc>
                <a:tc>
                  <a:txBody>
                    <a:bodyPr/>
                    <a:lstStyle/>
                    <a:p>
                      <a:r>
                        <a:rPr lang="es-MX" sz="1100" dirty="0"/>
                        <a:t>-Audios y videos </a:t>
                      </a:r>
                    </a:p>
                  </a:txBody>
                  <a:tcPr/>
                </a:tc>
                <a:extLst>
                  <a:ext uri="{0D108BD9-81ED-4DB2-BD59-A6C34878D82A}">
                    <a16:rowId xmlns:a16="http://schemas.microsoft.com/office/drawing/2014/main" val="10006"/>
                  </a:ext>
                </a:extLst>
              </a:tr>
            </a:tbl>
          </a:graphicData>
        </a:graphic>
      </p:graphicFrame>
      <p:sp>
        <p:nvSpPr>
          <p:cNvPr id="7" name="CuadroTexto 6"/>
          <p:cNvSpPr txBox="1"/>
          <p:nvPr/>
        </p:nvSpPr>
        <p:spPr>
          <a:xfrm>
            <a:off x="1932952" y="5972812"/>
            <a:ext cx="10259048" cy="646331"/>
          </a:xfrm>
          <a:prstGeom prst="rect">
            <a:avLst/>
          </a:prstGeom>
          <a:noFill/>
        </p:spPr>
        <p:txBody>
          <a:bodyPr wrap="square" rtlCol="0">
            <a:spAutoFit/>
          </a:bodyPr>
          <a:lstStyle/>
          <a:p>
            <a:r>
              <a:rPr lang="es-MX" dirty="0"/>
              <a:t>OJO: Realizar la propuesta de UNA  ACCIÓN con todos sus componentes. Se completará la tabla con las estrategias que cada una proponga en la sesión en línea </a:t>
            </a:r>
          </a:p>
        </p:txBody>
      </p:sp>
    </p:spTree>
    <p:extLst>
      <p:ext uri="{BB962C8B-B14F-4D97-AF65-F5344CB8AC3E}">
        <p14:creationId xmlns:p14="http://schemas.microsoft.com/office/powerpoint/2010/main" val="198745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F9FF9942-A878-459D-884E-75326A28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5" name="Rectangle 29">
            <a:extLst>
              <a:ext uri="{FF2B5EF4-FFF2-40B4-BE49-F238E27FC236}">
                <a16:creationId xmlns:a16="http://schemas.microsoft.com/office/drawing/2014/main" id="{C56E82B2-4DF9-4845-B6CB-442FFB716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ítulo 3"/>
          <p:cNvSpPr>
            <a:spLocks noGrp="1"/>
          </p:cNvSpPr>
          <p:nvPr>
            <p:ph type="title"/>
          </p:nvPr>
        </p:nvSpPr>
        <p:spPr>
          <a:xfrm>
            <a:off x="1251678" y="382385"/>
            <a:ext cx="10178322" cy="1492132"/>
          </a:xfrm>
        </p:spPr>
        <p:txBody>
          <a:bodyPr vert="horz" lIns="91440" tIns="45720" rIns="91440" bIns="45720" rtlCol="0" anchor="ctr">
            <a:normAutofit/>
          </a:bodyPr>
          <a:lstStyle/>
          <a:p>
            <a:pPr>
              <a:lnSpc>
                <a:spcPct val="90000"/>
              </a:lnSpc>
            </a:pPr>
            <a:r>
              <a:rPr lang="en-US" sz="2400" spc="200">
                <a:solidFill>
                  <a:schemeClr val="tx2"/>
                </a:solidFill>
                <a:latin typeface="+mj-lt"/>
              </a:rPr>
              <a:t>Pega en este espacio el cuadro de alumnos que se identificaron en comunicación intermitente o baja participación. Puedes quitar las columnas de curp, clave de escuela y e-mail. </a:t>
            </a:r>
          </a:p>
        </p:txBody>
      </p:sp>
      <p:sp>
        <p:nvSpPr>
          <p:cNvPr id="34"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6" name="Rectangle 35">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Marcador de contenido 6">
            <a:extLst>
              <a:ext uri="{FF2B5EF4-FFF2-40B4-BE49-F238E27FC236}">
                <a16:creationId xmlns:a16="http://schemas.microsoft.com/office/drawing/2014/main" id="{7E18E620-4F52-4717-8102-FBD475CFD886}"/>
              </a:ext>
            </a:extLst>
          </p:cNvPr>
          <p:cNvGraphicFramePr>
            <a:graphicFrameLocks noGrp="1"/>
          </p:cNvGraphicFramePr>
          <p:nvPr>
            <p:ph idx="1"/>
            <p:extLst>
              <p:ext uri="{D42A27DB-BD31-4B8C-83A1-F6EECF244321}">
                <p14:modId xmlns:p14="http://schemas.microsoft.com/office/powerpoint/2010/main" val="3067397154"/>
              </p:ext>
            </p:extLst>
          </p:nvPr>
        </p:nvGraphicFramePr>
        <p:xfrm>
          <a:off x="2250691" y="2286000"/>
          <a:ext cx="8179571" cy="2467263"/>
        </p:xfrm>
        <a:graphic>
          <a:graphicData uri="http://schemas.openxmlformats.org/drawingml/2006/table">
            <a:tbl>
              <a:tblPr firstRow="1" bandRow="1">
                <a:tableStyleId>{5C22544A-7EE6-4342-B048-85BDC9FD1C3A}</a:tableStyleId>
              </a:tblPr>
              <a:tblGrid>
                <a:gridCol w="1568403">
                  <a:extLst>
                    <a:ext uri="{9D8B030D-6E8A-4147-A177-3AD203B41FA5}">
                      <a16:colId xmlns:a16="http://schemas.microsoft.com/office/drawing/2014/main" val="2707310184"/>
                    </a:ext>
                  </a:extLst>
                </a:gridCol>
                <a:gridCol w="1674412">
                  <a:extLst>
                    <a:ext uri="{9D8B030D-6E8A-4147-A177-3AD203B41FA5}">
                      <a16:colId xmlns:a16="http://schemas.microsoft.com/office/drawing/2014/main" val="79946624"/>
                    </a:ext>
                  </a:extLst>
                </a:gridCol>
                <a:gridCol w="1618617">
                  <a:extLst>
                    <a:ext uri="{9D8B030D-6E8A-4147-A177-3AD203B41FA5}">
                      <a16:colId xmlns:a16="http://schemas.microsoft.com/office/drawing/2014/main" val="3623938390"/>
                    </a:ext>
                  </a:extLst>
                </a:gridCol>
                <a:gridCol w="1936651">
                  <a:extLst>
                    <a:ext uri="{9D8B030D-6E8A-4147-A177-3AD203B41FA5}">
                      <a16:colId xmlns:a16="http://schemas.microsoft.com/office/drawing/2014/main" val="182627499"/>
                    </a:ext>
                  </a:extLst>
                </a:gridCol>
                <a:gridCol w="1381488">
                  <a:extLst>
                    <a:ext uri="{9D8B030D-6E8A-4147-A177-3AD203B41FA5}">
                      <a16:colId xmlns:a16="http://schemas.microsoft.com/office/drawing/2014/main" val="3438553455"/>
                    </a:ext>
                  </a:extLst>
                </a:gridCol>
              </a:tblGrid>
              <a:tr h="670212">
                <a:tc>
                  <a:txBody>
                    <a:bodyPr/>
                    <a:lstStyle/>
                    <a:p>
                      <a:pPr algn="l" fontAlgn="ctr"/>
                      <a:r>
                        <a:rPr lang="en-US" sz="1900" u="none" strike="noStrike">
                          <a:effectLst/>
                        </a:rPr>
                        <a:t>Primer Apellido</a:t>
                      </a:r>
                      <a:endParaRPr lang="en-US" sz="1900" b="0" i="0" u="none" strike="noStrike">
                        <a:solidFill>
                          <a:srgbClr val="000000"/>
                        </a:solidFill>
                        <a:effectLst/>
                        <a:latin typeface="Calibri" panose="020F0502020204030204" pitchFamily="34" charset="0"/>
                      </a:endParaRPr>
                    </a:p>
                  </a:txBody>
                  <a:tcPr marL="16739" marR="16739" marT="16739" marB="0" anchor="ctr"/>
                </a:tc>
                <a:tc>
                  <a:txBody>
                    <a:bodyPr/>
                    <a:lstStyle/>
                    <a:p>
                      <a:pPr algn="l" fontAlgn="ctr"/>
                      <a:r>
                        <a:rPr lang="en-US" sz="1900" u="none" strike="noStrike">
                          <a:effectLst/>
                        </a:rPr>
                        <a:t>Segundo Apellido</a:t>
                      </a:r>
                      <a:endParaRPr lang="en-US" sz="1900" b="0" i="0" u="none" strike="noStrike">
                        <a:solidFill>
                          <a:srgbClr val="000000"/>
                        </a:solidFill>
                        <a:effectLst/>
                        <a:latin typeface="Calibri" panose="020F0502020204030204" pitchFamily="34" charset="0"/>
                      </a:endParaRPr>
                    </a:p>
                  </a:txBody>
                  <a:tcPr marL="16739" marR="16739" marT="16739" marB="0" anchor="ctr"/>
                </a:tc>
                <a:tc>
                  <a:txBody>
                    <a:bodyPr/>
                    <a:lstStyle/>
                    <a:p>
                      <a:pPr algn="l" fontAlgn="ctr"/>
                      <a:r>
                        <a:rPr lang="en-US" sz="1900" u="none" strike="noStrike">
                          <a:effectLst/>
                        </a:rPr>
                        <a:t>Nombre</a:t>
                      </a:r>
                      <a:endParaRPr lang="en-US" sz="1900" b="0" i="0" u="none" strike="noStrike">
                        <a:solidFill>
                          <a:srgbClr val="000000"/>
                        </a:solidFill>
                        <a:effectLst/>
                        <a:latin typeface="Calibri" panose="020F0502020204030204" pitchFamily="34" charset="0"/>
                      </a:endParaRPr>
                    </a:p>
                  </a:txBody>
                  <a:tcPr marL="16739" marR="16739" marT="16739" marB="0" anchor="ctr"/>
                </a:tc>
                <a:tc>
                  <a:txBody>
                    <a:bodyPr/>
                    <a:lstStyle/>
                    <a:p>
                      <a:pPr algn="l" fontAlgn="ctr"/>
                      <a:r>
                        <a:rPr lang="en-US" sz="1900" u="none" strike="noStrike">
                          <a:effectLst/>
                        </a:rPr>
                        <a:t>Nivel de Comunicación</a:t>
                      </a:r>
                      <a:endParaRPr lang="en-US" sz="1900" b="0" i="0" u="none" strike="noStrike">
                        <a:solidFill>
                          <a:srgbClr val="000000"/>
                        </a:solidFill>
                        <a:effectLst/>
                        <a:latin typeface="Calibri" panose="020F0502020204030204" pitchFamily="34" charset="0"/>
                      </a:endParaRPr>
                    </a:p>
                  </a:txBody>
                  <a:tcPr marL="16739" marR="16739" marT="16739" marB="0" anchor="ctr"/>
                </a:tc>
                <a:tc>
                  <a:txBody>
                    <a:bodyPr/>
                    <a:lstStyle/>
                    <a:p>
                      <a:pPr algn="l" fontAlgn="ctr"/>
                      <a:r>
                        <a:rPr lang="en-US" sz="1900" u="none" strike="noStrike">
                          <a:effectLst/>
                        </a:rPr>
                        <a:t>Frecuencia*</a:t>
                      </a:r>
                      <a:endParaRPr lang="en-US" sz="1900" b="0" i="0" u="none" strike="noStrike">
                        <a:solidFill>
                          <a:srgbClr val="000000"/>
                        </a:solidFill>
                        <a:effectLst/>
                        <a:latin typeface="Calibri" panose="020F0502020204030204" pitchFamily="34" charset="0"/>
                      </a:endParaRPr>
                    </a:p>
                  </a:txBody>
                  <a:tcPr marL="16739" marR="16739" marT="16739" marB="0" anchor="ctr"/>
                </a:tc>
                <a:extLst>
                  <a:ext uri="{0D108BD9-81ED-4DB2-BD59-A6C34878D82A}">
                    <a16:rowId xmlns:a16="http://schemas.microsoft.com/office/drawing/2014/main" val="1710648297"/>
                  </a:ext>
                </a:extLst>
              </a:tr>
              <a:tr h="375613">
                <a:tc>
                  <a:txBody>
                    <a:bodyPr/>
                    <a:lstStyle/>
                    <a:p>
                      <a:pPr algn="ctr" fontAlgn="b"/>
                      <a:r>
                        <a:rPr lang="en-US" sz="1900" u="none" strike="noStrike">
                          <a:effectLst/>
                        </a:rPr>
                        <a:t>LOPEZ</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GONZALES</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KARIME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INEXISTENTE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NULO </a:t>
                      </a:r>
                      <a:endParaRPr lang="en-US" sz="1900" b="0" i="0" u="none" strike="noStrike">
                        <a:solidFill>
                          <a:srgbClr val="000000"/>
                        </a:solidFill>
                        <a:effectLst/>
                        <a:latin typeface="Calibri" panose="020F0502020204030204" pitchFamily="34" charset="0"/>
                      </a:endParaRPr>
                    </a:p>
                  </a:txBody>
                  <a:tcPr marL="16739" marR="16739" marT="16739" marB="0" anchor="b"/>
                </a:tc>
                <a:extLst>
                  <a:ext uri="{0D108BD9-81ED-4DB2-BD59-A6C34878D82A}">
                    <a16:rowId xmlns:a16="http://schemas.microsoft.com/office/drawing/2014/main" val="2463205399"/>
                  </a:ext>
                </a:extLst>
              </a:tr>
              <a:tr h="375613">
                <a:tc>
                  <a:txBody>
                    <a:bodyPr/>
                    <a:lstStyle/>
                    <a:p>
                      <a:pPr algn="ctr" fontAlgn="b"/>
                      <a:r>
                        <a:rPr lang="en-US" sz="1900" u="none" strike="noStrike">
                          <a:effectLst/>
                        </a:rPr>
                        <a:t>CASTRUITA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RIOS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DANIELA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INTERMITENTE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BAJA </a:t>
                      </a:r>
                      <a:endParaRPr lang="en-US" sz="1900" b="0" i="0" u="none" strike="noStrike">
                        <a:solidFill>
                          <a:srgbClr val="000000"/>
                        </a:solidFill>
                        <a:effectLst/>
                        <a:latin typeface="Calibri" panose="020F0502020204030204" pitchFamily="34" charset="0"/>
                      </a:endParaRPr>
                    </a:p>
                  </a:txBody>
                  <a:tcPr marL="16739" marR="16739" marT="16739" marB="0" anchor="b"/>
                </a:tc>
                <a:extLst>
                  <a:ext uri="{0D108BD9-81ED-4DB2-BD59-A6C34878D82A}">
                    <a16:rowId xmlns:a16="http://schemas.microsoft.com/office/drawing/2014/main" val="1651110217"/>
                  </a:ext>
                </a:extLst>
              </a:tr>
              <a:tr h="670212">
                <a:tc>
                  <a:txBody>
                    <a:bodyPr/>
                    <a:lstStyle/>
                    <a:p>
                      <a:pPr algn="ctr" fontAlgn="b"/>
                      <a:r>
                        <a:rPr lang="en-US" sz="1900" u="none" strike="noStrike" dirty="0">
                          <a:effectLst/>
                        </a:rPr>
                        <a:t>QUIROZ</a:t>
                      </a:r>
                      <a:endParaRPr lang="en-US" sz="1900" b="0" i="0" u="none" strike="noStrike" dirty="0">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HERNANDEZ</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DANIELA GUADALUPE</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a:effectLst/>
                        </a:rPr>
                        <a:t>INTERMITENTE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ctr" fontAlgn="b"/>
                      <a:r>
                        <a:rPr lang="en-US" sz="1900" u="none" strike="noStrike" dirty="0">
                          <a:effectLst/>
                        </a:rPr>
                        <a:t>BAJA </a:t>
                      </a:r>
                      <a:endParaRPr lang="en-US" sz="1900" b="0" i="0" u="none" strike="noStrike" dirty="0">
                        <a:solidFill>
                          <a:srgbClr val="000000"/>
                        </a:solidFill>
                        <a:effectLst/>
                        <a:latin typeface="Calibri" panose="020F0502020204030204" pitchFamily="34" charset="0"/>
                      </a:endParaRPr>
                    </a:p>
                  </a:txBody>
                  <a:tcPr marL="16739" marR="16739" marT="16739" marB="0" anchor="b"/>
                </a:tc>
                <a:extLst>
                  <a:ext uri="{0D108BD9-81ED-4DB2-BD59-A6C34878D82A}">
                    <a16:rowId xmlns:a16="http://schemas.microsoft.com/office/drawing/2014/main" val="1120582148"/>
                  </a:ext>
                </a:extLst>
              </a:tr>
              <a:tr h="375613">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6739" marR="16739" marT="16739"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6739" marR="16739" marT="16739" marB="0" anchor="b"/>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6739" marR="16739" marT="16739" marB="0" anchor="b"/>
                </a:tc>
                <a:extLst>
                  <a:ext uri="{0D108BD9-81ED-4DB2-BD59-A6C34878D82A}">
                    <a16:rowId xmlns:a16="http://schemas.microsoft.com/office/drawing/2014/main" val="1209248588"/>
                  </a:ext>
                </a:extLst>
              </a:tr>
            </a:tbl>
          </a:graphicData>
        </a:graphic>
      </p:graphicFrame>
    </p:spTree>
    <p:extLst>
      <p:ext uri="{BB962C8B-B14F-4D97-AF65-F5344CB8AC3E}">
        <p14:creationId xmlns:p14="http://schemas.microsoft.com/office/powerpoint/2010/main" val="349875912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522</TotalTime>
  <Words>1463</Words>
  <Application>Microsoft Office PowerPoint</Application>
  <PresentationFormat>Panorámica</PresentationFormat>
  <Paragraphs>156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Gill Sans MT</vt:lpstr>
      <vt:lpstr>Impact</vt:lpstr>
      <vt:lpstr>Badge</vt:lpstr>
      <vt:lpstr>QUINTA SESIÓN ORDINARIA </vt:lpstr>
      <vt:lpstr> 2. Identifique las emociones que ha experimentado en su rol como docente en esta etapa de educación a distancia.  </vt:lpstr>
      <vt:lpstr> 5. Identifique los estados emocionales que prevalecen en sus alumnas y alumnos a partir de lo que ha observado o sabe que viven en sus hogares. Considere las siguientes preguntas:    a) ¿Qué emociones predominan en la mayoría de mis alumnas y alumnos?, ¿cuáles podrían ser las causas?   - r: ALEGRÍA, INDIFERENCIA   LA MOTIVACIÓN Y ACTITUD DE LOS PADRES.   B) ¿Qué alumnos están enfrentando estados emocionales más adversos (angustia, tristeza, duelos, precarización de recursos, entre otras)?, ¿cómo impactan estos estados emocionales en su aprendizaje?   - R: Madelein y Karime - precarización de recursos  impacto negativo ya que la educación es el ultimo aspecto que consideran.  </vt:lpstr>
      <vt:lpstr>Estrategia para favorecer la gestión de las emociones en la comunidad escolar </vt:lpstr>
      <vt:lpstr>Presentación de PowerPoint</vt:lpstr>
      <vt:lpstr>Presentación de PowerPoint</vt:lpstr>
      <vt:lpstr>Presentación de PowerPoint</vt:lpstr>
      <vt:lpstr>Presentación de PowerPoint</vt:lpstr>
      <vt:lpstr>Pega en este espacio el cuadro de alumnos que se identificaron en comunicación intermitente o baja participación. Puedes quitar las columnas de curp, clave de escuela y e-mail. </vt:lpstr>
      <vt:lpstr>Responder: </vt:lpstr>
      <vt:lpstr>Prepara una presentación sencilla describiendo la estrategia de evaluación de tus actividades, incluye:  - ¿Cómo estoy evaluando el segundo momento? -¿Qué dificultades tengo al evaluar? -¿qué variedad de instrumentos estoy utilizando? -¿cómo estoy llevando a cabo la retroalimentación y seguimiento?  Adjunta tus  evidencias con capturas y fotos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QUINTA SESIÓN ORDINARIA</dc:title>
  <dc:creator>Claudia Chacón</dc:creator>
  <cp:lastModifiedBy>lexa</cp:lastModifiedBy>
  <cp:revision>23</cp:revision>
  <dcterms:created xsi:type="dcterms:W3CDTF">2021-02-18T18:59:35Z</dcterms:created>
  <dcterms:modified xsi:type="dcterms:W3CDTF">2021-02-19T18:48:28Z</dcterms:modified>
</cp:coreProperties>
</file>