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9" r:id="rId4"/>
    <p:sldId id="260" r:id="rId5"/>
    <p:sldId id="261" r:id="rId6"/>
    <p:sldId id="262" r:id="rId7"/>
    <p:sldId id="263" r:id="rId8"/>
    <p:sldId id="264" r:id="rId9"/>
    <p:sldId id="265" r:id="rId10"/>
    <p:sldId id="266" r:id="rId11"/>
    <p:sldId id="267"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6" d="100"/>
          <a:sy n="86" d="100"/>
        </p:scale>
        <p:origin x="562"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err="1"/>
              <a:t>Comunicación</a:t>
            </a:r>
            <a:endParaRPr lang="en-US" dirty="0"/>
          </a:p>
        </c:rich>
      </c:tx>
      <c:layout>
        <c:manualLayout>
          <c:xMode val="edge"/>
          <c:yMode val="edge"/>
          <c:x val="0.3349517710416049"/>
          <c:y val="8.4281106946308568E-5"/>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s-MX"/>
        </a:p>
      </c:txPr>
    </c:title>
    <c:autoTitleDeleted val="0"/>
    <c:plotArea>
      <c:layout>
        <c:manualLayout>
          <c:layoutTarget val="inner"/>
          <c:xMode val="edge"/>
          <c:yMode val="edge"/>
          <c:x val="0.24014042485525397"/>
          <c:y val="8.3609421211050264E-2"/>
          <c:w val="0.51971892279977061"/>
          <c:h val="0.69663550393038343"/>
        </c:manualLayout>
      </c:layout>
      <c:pieChart>
        <c:varyColors val="1"/>
        <c:ser>
          <c:idx val="0"/>
          <c:order val="0"/>
          <c:tx>
            <c:strRef>
              <c:f>Hoja1!$B$1</c:f>
              <c:strCache>
                <c:ptCount val="1"/>
                <c:pt idx="0">
                  <c:v>Ventas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3C1B-4AF7-BA0B-338EB66ABDF5}"/>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3C1B-4AF7-BA0B-338EB66ABDF5}"/>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3C1B-4AF7-BA0B-338EB66ABDF5}"/>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3C1B-4AF7-BA0B-338EB66ABDF5}"/>
              </c:ext>
            </c:extLst>
          </c:dPt>
          <c:cat>
            <c:strRef>
              <c:f>Hoja1!$A$2:$A$5</c:f>
              <c:strCache>
                <c:ptCount val="3"/>
                <c:pt idx="0">
                  <c:v>Diario</c:v>
                </c:pt>
                <c:pt idx="1">
                  <c:v>Intermitente</c:v>
                </c:pt>
                <c:pt idx="2">
                  <c:v>Nulo</c:v>
                </c:pt>
              </c:strCache>
            </c:strRef>
          </c:cat>
          <c:val>
            <c:numRef>
              <c:f>Hoja1!$B$2:$B$5</c:f>
              <c:numCache>
                <c:formatCode>General</c:formatCode>
                <c:ptCount val="4"/>
                <c:pt idx="0">
                  <c:v>6</c:v>
                </c:pt>
                <c:pt idx="1">
                  <c:v>7</c:v>
                </c:pt>
                <c:pt idx="2">
                  <c:v>2</c:v>
                </c:pt>
              </c:numCache>
            </c:numRef>
          </c:val>
          <c:extLst>
            <c:ext xmlns:c16="http://schemas.microsoft.com/office/drawing/2014/chart" uri="{C3380CC4-5D6E-409C-BE32-E72D297353CC}">
              <c16:uniqueId val="{00000000-9551-4465-B5DE-E53ED761D916}"/>
            </c:ext>
          </c:extLst>
        </c:ser>
        <c:dLbls>
          <c:showLegendKey val="0"/>
          <c:showVal val="0"/>
          <c:showCatName val="0"/>
          <c:showSerName val="0"/>
          <c:showPercent val="0"/>
          <c:showBubbleSize val="0"/>
          <c:showLeaderLines val="1"/>
        </c:dLbls>
        <c:firstSliceAng val="0"/>
      </c:pieChart>
      <c:spPr>
        <a:noFill/>
        <a:ln>
          <a:noFill/>
        </a:ln>
        <a:effectLst/>
      </c:spPr>
    </c:plotArea>
    <c:legend>
      <c:legendPos val="b"/>
      <c:legendEntry>
        <c:idx val="3"/>
        <c:delete val="1"/>
      </c:legendEntry>
      <c:layout>
        <c:manualLayout>
          <c:xMode val="edge"/>
          <c:yMode val="edge"/>
          <c:x val="0.20204158375614192"/>
          <c:y val="0.80348052158730243"/>
          <c:w val="0.53202065697666612"/>
          <c:h val="7.3133836939680105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0.39665</cdr:x>
      <cdr:y>0.18056</cdr:y>
    </cdr:from>
    <cdr:to>
      <cdr:x>0.45678</cdr:x>
      <cdr:y>0.25833</cdr:y>
    </cdr:to>
    <cdr:sp macro="" textlink="">
      <cdr:nvSpPr>
        <cdr:cNvPr id="2" name="CuadroTexto 1">
          <a:extLst xmlns:a="http://schemas.openxmlformats.org/drawingml/2006/main">
            <a:ext uri="{FF2B5EF4-FFF2-40B4-BE49-F238E27FC236}">
              <a16:creationId xmlns:a16="http://schemas.microsoft.com/office/drawing/2014/main" id="{F0B4D12C-1271-4E43-842A-D70C74066F02}"/>
            </a:ext>
          </a:extLst>
        </cdr:cNvPr>
        <cdr:cNvSpPr txBox="1"/>
      </cdr:nvSpPr>
      <cdr:spPr>
        <a:xfrm xmlns:a="http://schemas.openxmlformats.org/drawingml/2006/main">
          <a:off x="1743587" y="619125"/>
          <a:ext cx="264327" cy="2667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s-MX" sz="1800" dirty="0">
              <a:solidFill>
                <a:schemeClr val="bg1"/>
              </a:solidFill>
            </a:rPr>
            <a:t>2</a:t>
          </a:r>
        </a:p>
      </cdr:txBody>
    </cdr:sp>
  </cdr:relSizeAnchor>
</c:userShap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9334D819-9F07-4261-B09B-9E467E5D9002}" type="datetimeFigureOut">
              <a:rPr lang="en-US" dirty="0"/>
              <a:pPr/>
              <a:t>2/19/2021</a:t>
            </a:fld>
            <a:endParaRPr lang="en-US" dirty="0"/>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en-US" dirty="0"/>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71766878-3199-4EAB-94E7-2D6D11070E14}" type="slidenum">
              <a:rPr lang="en-US" dirty="0"/>
              <a:pPr/>
              <a:t>‹Nº›</a:t>
            </a:fld>
            <a:endParaRPr lang="en-US" dirty="0"/>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2/19/2021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2/19/2021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2/19/2021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9334D819-9F07-4261-B09B-9E467E5D9002}" type="datetimeFigureOut">
              <a:rPr lang="en-US" dirty="0"/>
              <a:pPr/>
              <a:t>2/19/2021</a:t>
            </a:fld>
            <a:endParaRPr lang="en-US" dirty="0"/>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71766878-3199-4EAB-94E7-2D6D11070E14}" type="slidenum">
              <a:rPr lang="en-US" dirty="0"/>
              <a:pPr/>
              <a:t>‹Nº›</a:t>
            </a:fld>
            <a:endParaRPr lang="en-US" dirty="0"/>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9334D819-9F07-4261-B09B-9E467E5D9002}" type="datetimeFigureOut">
              <a:rPr lang="en-US" dirty="0"/>
              <a:t>2/19/2021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766878-3199-4EAB-94E7-2D6D11070E14}" type="slidenum">
              <a:rPr lang="en-US" dirty="0"/>
              <a:t>‹Nº›</a:t>
            </a:fld>
            <a:endParaRPr lang="en-US" dirty="0"/>
          </a:p>
        </p:txBody>
      </p:sp>
    </p:spTree>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1257300" y="2909102"/>
            <a:ext cx="4800600" cy="299639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6633864" y="2909102"/>
            <a:ext cx="4800600" cy="299639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9334D819-9F07-4261-B09B-9E467E5D9002}" type="datetimeFigureOut">
              <a:rPr lang="en-US" dirty="0"/>
              <a:t>2/19/2021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1766878-3199-4EAB-94E7-2D6D11070E14}" type="slidenum">
              <a:rPr lang="en-US" dirty="0"/>
              <a:t>‹Nº›</a:t>
            </a:fld>
            <a:endParaRPr lang="en-US" dirty="0"/>
          </a:p>
        </p:txBody>
      </p:sp>
    </p:spTree>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9334D819-9F07-4261-B09B-9E467E5D9002}" type="datetimeFigureOut">
              <a:rPr lang="en-US" dirty="0"/>
              <a:t>2/19/2021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1766878-3199-4EAB-94E7-2D6D11070E14}" type="slidenum">
              <a:rPr lang="en-US" dirty="0"/>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34D819-9F07-4261-B09B-9E467E5D9002}" type="datetimeFigureOut">
              <a:rPr lang="en-US" dirty="0"/>
              <a:t>2/19/2021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1766878-3199-4EAB-94E7-2D6D11070E14}" type="slidenum">
              <a:rPr lang="en-US" dirty="0"/>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es-ES"/>
              <a:t>Haga clic para modificar el estilo de título del patrón</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a:xfrm>
            <a:off x="765051" y="6375679"/>
            <a:ext cx="1233355" cy="348462"/>
          </a:xfrm>
        </p:spPr>
        <p:txBody>
          <a:bodyPr/>
          <a:lstStyle/>
          <a:p>
            <a:fld id="{9334D819-9F07-4261-B09B-9E467E5D9002}" type="datetimeFigureOut">
              <a:rPr lang="en-US" dirty="0"/>
              <a:t>2/19/2021</a:t>
            </a:fld>
            <a:endParaRPr lang="en-US" dirty="0"/>
          </a:p>
        </p:txBody>
      </p:sp>
      <p:sp>
        <p:nvSpPr>
          <p:cNvPr id="6" name="Footer Placeholder 5"/>
          <p:cNvSpPr>
            <a:spLocks noGrp="1"/>
          </p:cNvSpPr>
          <p:nvPr>
            <p:ph type="ftr" sz="quarter" idx="11"/>
          </p:nvPr>
        </p:nvSpPr>
        <p:spPr>
          <a:xfrm>
            <a:off x="2103620" y="6375679"/>
            <a:ext cx="3482179" cy="345796"/>
          </a:xfrm>
        </p:spPr>
        <p:txBody>
          <a:bodyPr/>
          <a:lstStyle/>
          <a:p>
            <a:endParaRPr lang="en-US" dirty="0"/>
          </a:p>
        </p:txBody>
      </p:sp>
      <p:sp>
        <p:nvSpPr>
          <p:cNvPr id="7" name="Slide Number Placeholder 6"/>
          <p:cNvSpPr>
            <a:spLocks noGrp="1"/>
          </p:cNvSpPr>
          <p:nvPr>
            <p:ph type="sldNum" sz="quarter" idx="12"/>
          </p:nvPr>
        </p:nvSpPr>
        <p:spPr>
          <a:xfrm>
            <a:off x="5691014" y="6375679"/>
            <a:ext cx="1232456" cy="345796"/>
          </a:xfrm>
        </p:spPr>
        <p:txBody>
          <a:bodyPr/>
          <a:lstStyle/>
          <a:p>
            <a:fld id="{71766878-3199-4EAB-94E7-2D6D11070E14}" type="slidenum">
              <a:rPr lang="en-US" dirty="0"/>
              <a:t>‹Nº›</a:t>
            </a:fld>
            <a:endParaRPr lang="en-US" dirty="0"/>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extLst>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a:xfrm>
            <a:off x="765950" y="6375679"/>
            <a:ext cx="1232456" cy="348462"/>
          </a:xfrm>
        </p:spPr>
        <p:txBody>
          <a:bodyPr/>
          <a:lstStyle/>
          <a:p>
            <a:fld id="{9334D819-9F07-4261-B09B-9E467E5D9002}" type="datetimeFigureOut">
              <a:rPr lang="en-US" dirty="0"/>
              <a:t>2/19/2021</a:t>
            </a:fld>
            <a:endParaRPr lang="en-US" dirty="0"/>
          </a:p>
        </p:txBody>
      </p:sp>
      <p:sp>
        <p:nvSpPr>
          <p:cNvPr id="6" name="Footer Placeholder 5"/>
          <p:cNvSpPr>
            <a:spLocks noGrp="1"/>
          </p:cNvSpPr>
          <p:nvPr>
            <p:ph type="ftr" sz="quarter" idx="11"/>
          </p:nvPr>
        </p:nvSpPr>
        <p:spPr>
          <a:xfrm>
            <a:off x="2103621" y="6375679"/>
            <a:ext cx="3482178" cy="345796"/>
          </a:xfrm>
        </p:spPr>
        <p:txBody>
          <a:bodyPr/>
          <a:lstStyle/>
          <a:p>
            <a:endParaRPr lang="en-US" dirty="0"/>
          </a:p>
        </p:txBody>
      </p:sp>
      <p:sp>
        <p:nvSpPr>
          <p:cNvPr id="7" name="Slide Number Placeholder 6"/>
          <p:cNvSpPr>
            <a:spLocks noGrp="1"/>
          </p:cNvSpPr>
          <p:nvPr>
            <p:ph type="sldNum" sz="quarter" idx="12"/>
          </p:nvPr>
        </p:nvSpPr>
        <p:spPr>
          <a:xfrm>
            <a:off x="5687568" y="6375679"/>
            <a:ext cx="1234440" cy="345796"/>
          </a:xfrm>
        </p:spPr>
        <p:txBody>
          <a:bodyPr/>
          <a:lstStyle/>
          <a:p>
            <a:fld id="{71766878-3199-4EAB-94E7-2D6D11070E14}" type="slidenum">
              <a:rPr lang="en-US" dirty="0"/>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9334D819-9F07-4261-B09B-9E467E5D9002}" type="datetimeFigureOut">
              <a:rPr lang="en-US" dirty="0"/>
              <a:pPr/>
              <a:t>2/19/2021</a:t>
            </a:fld>
            <a:endParaRPr lang="en-US" dirty="0"/>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71766878-3199-4EAB-94E7-2D6D11070E14}" type="slidenum">
              <a:rPr lang="en-US" dirty="0"/>
              <a:pPr/>
              <a:t>‹Nº›</a:t>
            </a:fld>
            <a:endParaRPr lang="en-US" dirty="0"/>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descr="Interfaz de usuario gráfica&#10;&#10;Descripción generada automáticamente con confianza media">
            <a:extLst>
              <a:ext uri="{FF2B5EF4-FFF2-40B4-BE49-F238E27FC236}">
                <a16:creationId xmlns:a16="http://schemas.microsoft.com/office/drawing/2014/main" id="{CD3FFD30-FCF5-46B8-962B-F1323EB489F0}"/>
              </a:ext>
            </a:extLst>
          </p:cNvPr>
          <p:cNvPicPr>
            <a:picLocks noChangeAspect="1"/>
          </p:cNvPicPr>
          <p:nvPr/>
        </p:nvPicPr>
        <p:blipFill>
          <a:blip r:embed="rId2">
            <a:duotone>
              <a:schemeClr val="accent2">
                <a:shade val="45000"/>
                <a:satMod val="135000"/>
              </a:schemeClr>
              <a:prstClr val="white"/>
            </a:duotone>
          </a:blip>
          <a:stretch>
            <a:fillRect/>
          </a:stretch>
        </p:blipFill>
        <p:spPr>
          <a:xfrm>
            <a:off x="3537810" y="1098388"/>
            <a:ext cx="5201026" cy="4394988"/>
          </a:xfrm>
          <a:prstGeom prst="ellipse">
            <a:avLst/>
          </a:prstGeom>
          <a:ln>
            <a:noFill/>
          </a:ln>
          <a:effectLst>
            <a:softEdge rad="112500"/>
          </a:effectLst>
        </p:spPr>
      </p:pic>
      <p:sp>
        <p:nvSpPr>
          <p:cNvPr id="2" name="Título 1"/>
          <p:cNvSpPr>
            <a:spLocks noGrp="1"/>
          </p:cNvSpPr>
          <p:nvPr>
            <p:ph type="ctrTitle"/>
          </p:nvPr>
        </p:nvSpPr>
        <p:spPr/>
        <p:txBody>
          <a:bodyPr/>
          <a:lstStyle/>
          <a:p>
            <a:r>
              <a:rPr lang="es-MX" dirty="0"/>
              <a:t>QUINTA SESIÓN ORDINARIA </a:t>
            </a:r>
          </a:p>
        </p:txBody>
      </p:sp>
      <p:sp>
        <p:nvSpPr>
          <p:cNvPr id="3" name="Subtítulo 2"/>
          <p:cNvSpPr>
            <a:spLocks noGrp="1"/>
          </p:cNvSpPr>
          <p:nvPr>
            <p:ph type="subTitle" idx="1"/>
          </p:nvPr>
        </p:nvSpPr>
        <p:spPr>
          <a:xfrm>
            <a:off x="1003177" y="5979196"/>
            <a:ext cx="10318418" cy="742279"/>
          </a:xfrm>
        </p:spPr>
        <p:txBody>
          <a:bodyPr>
            <a:normAutofit fontScale="92500"/>
          </a:bodyPr>
          <a:lstStyle/>
          <a:p>
            <a:r>
              <a:rPr lang="es-MX" dirty="0"/>
              <a:t>NOMBRE EDUCADORA:__</a:t>
            </a:r>
            <a:r>
              <a:rPr lang="es-MX" dirty="0" err="1"/>
              <a:t>Maria</a:t>
            </a:r>
            <a:r>
              <a:rPr lang="es-MX" dirty="0"/>
              <a:t> del Socorro Guerrero__</a:t>
            </a:r>
            <a:br>
              <a:rPr lang="es-MX" dirty="0"/>
            </a:br>
            <a:r>
              <a:rPr lang="es-MX" dirty="0"/>
              <a:t>JARDÍN DE NIÑOS: ___plan de iguala___</a:t>
            </a:r>
          </a:p>
        </p:txBody>
      </p:sp>
    </p:spTree>
    <p:extLst>
      <p:ext uri="{BB962C8B-B14F-4D97-AF65-F5344CB8AC3E}">
        <p14:creationId xmlns:p14="http://schemas.microsoft.com/office/powerpoint/2010/main" val="42925853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a:xfrm>
            <a:off x="1251678" y="382385"/>
            <a:ext cx="10178322" cy="416105"/>
          </a:xfrm>
        </p:spPr>
        <p:txBody>
          <a:bodyPr>
            <a:normAutofit fontScale="90000"/>
          </a:bodyPr>
          <a:lstStyle/>
          <a:p>
            <a:r>
              <a:rPr lang="es-MX" sz="3200" dirty="0"/>
              <a:t>Responder: </a:t>
            </a:r>
          </a:p>
        </p:txBody>
      </p:sp>
      <p:sp>
        <p:nvSpPr>
          <p:cNvPr id="6" name="Marcador de contenido 5"/>
          <p:cNvSpPr>
            <a:spLocks noGrp="1"/>
          </p:cNvSpPr>
          <p:nvPr>
            <p:ph idx="1"/>
          </p:nvPr>
        </p:nvSpPr>
        <p:spPr>
          <a:xfrm>
            <a:off x="1251678" y="798490"/>
            <a:ext cx="10178322" cy="5897585"/>
          </a:xfrm>
        </p:spPr>
        <p:txBody>
          <a:bodyPr>
            <a:normAutofit/>
          </a:bodyPr>
          <a:lstStyle/>
          <a:p>
            <a:endParaRPr lang="es-MX" dirty="0"/>
          </a:p>
          <a:p>
            <a:r>
              <a:rPr lang="es-MX" dirty="0"/>
              <a:t>¿Qué acciones implementó con las alumnas y los alumnos de su grupo con baja comunicación?</a:t>
            </a:r>
          </a:p>
          <a:p>
            <a:pPr marL="0" indent="0">
              <a:buNone/>
            </a:pPr>
            <a:r>
              <a:rPr lang="es-MX" dirty="0"/>
              <a:t>-Intenté buscar una comunicación con ellos pero no la eh logrado, ni por mensajes, llamadas personales o por recados personales con vecinas o presidenta y vocal.  También lo hice por medio de videos y audios e implementé un detalle al niño que cumpliera con sus actividades diariamente.</a:t>
            </a:r>
          </a:p>
          <a:p>
            <a:r>
              <a:rPr lang="es-MX" dirty="0"/>
              <a:t>¿Qué resultados obtuvo?, ¿qué información relevante recopiló sobre sus estudiantes?, ¿con cuántas alumnas y alumnos pudo establecer algún nivel de comunicación? </a:t>
            </a:r>
          </a:p>
          <a:p>
            <a:pPr marL="0" indent="0">
              <a:buNone/>
            </a:pPr>
            <a:r>
              <a:rPr lang="es-MX" dirty="0"/>
              <a:t>-No obtuve los esperados, algunos siguen sin responder de forma mas positiva, las respuestas son que no pueden tener el tiempo para realizar las actividades o simplemente no saben cómo justificar su desinterés. Obtuve resultado constante de 6, intermitente de 7 y nulo de 2.</a:t>
            </a:r>
          </a:p>
          <a:p>
            <a:r>
              <a:rPr lang="es-MX" dirty="0"/>
              <a:t>¿Cuáles son los obstáculos que no le han permitido establecer comunicación con sus estudiantes? </a:t>
            </a:r>
          </a:p>
          <a:p>
            <a:pPr marL="0" indent="0">
              <a:buNone/>
            </a:pPr>
            <a:r>
              <a:rPr lang="es-MX" dirty="0"/>
              <a:t>-La mala señal tanto para teléfono como mensajes, sin luz eléctrica por varios días, trabajo de padres, situaciones familiares en algunos casos y </a:t>
            </a:r>
            <a:r>
              <a:rPr lang="es-MX" dirty="0" err="1"/>
              <a:t>desinteres</a:t>
            </a:r>
            <a:r>
              <a:rPr lang="es-MX" dirty="0"/>
              <a:t>.</a:t>
            </a:r>
          </a:p>
          <a:p>
            <a:endParaRPr lang="es-MX" dirty="0"/>
          </a:p>
          <a:p>
            <a:endParaRPr lang="es-MX" dirty="0"/>
          </a:p>
          <a:p>
            <a:endParaRPr lang="es-MX" dirty="0"/>
          </a:p>
          <a:p>
            <a:endParaRPr lang="es-MX" dirty="0"/>
          </a:p>
        </p:txBody>
      </p:sp>
    </p:spTree>
    <p:extLst>
      <p:ext uri="{BB962C8B-B14F-4D97-AF65-F5344CB8AC3E}">
        <p14:creationId xmlns:p14="http://schemas.microsoft.com/office/powerpoint/2010/main" val="31358270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16072" y="974813"/>
            <a:ext cx="10178322" cy="4704770"/>
          </a:xfrm>
        </p:spPr>
        <p:txBody>
          <a:bodyPr>
            <a:noAutofit/>
          </a:bodyPr>
          <a:lstStyle/>
          <a:p>
            <a:pPr algn="ctr"/>
            <a:r>
              <a:rPr lang="es-MX" sz="3200" dirty="0"/>
              <a:t>Prepara una presentación sencilla describiendo la </a:t>
            </a:r>
            <a:r>
              <a:rPr lang="es-MX" sz="3200" dirty="0">
                <a:solidFill>
                  <a:srgbClr val="FF0000"/>
                </a:solidFill>
              </a:rPr>
              <a:t>estrategia de evaluación </a:t>
            </a:r>
            <a:r>
              <a:rPr lang="es-MX" sz="3200" dirty="0"/>
              <a:t>de tus actividades, incluye:</a:t>
            </a:r>
            <a:br>
              <a:rPr lang="es-MX" sz="3200" dirty="0"/>
            </a:br>
            <a:br>
              <a:rPr lang="es-MX" sz="3200" dirty="0"/>
            </a:br>
            <a:r>
              <a:rPr lang="es-MX" sz="3200" dirty="0"/>
              <a:t>- </a:t>
            </a:r>
            <a:r>
              <a:rPr lang="es-MX" sz="2800" dirty="0"/>
              <a:t>¿Cómo estoy evaluando el segundo momento?</a:t>
            </a:r>
            <a:br>
              <a:rPr lang="es-MX" sz="2800" dirty="0"/>
            </a:br>
            <a:r>
              <a:rPr lang="es-MX" sz="2800" dirty="0"/>
              <a:t>-¿Qué dificultades tengo al evaluar?</a:t>
            </a:r>
            <a:br>
              <a:rPr lang="es-MX" sz="2800" dirty="0"/>
            </a:br>
            <a:r>
              <a:rPr lang="es-MX" sz="2800" dirty="0"/>
              <a:t>-¿qué variedad de instrumentos estoy utilizando?</a:t>
            </a:r>
            <a:br>
              <a:rPr lang="es-MX" sz="2800" dirty="0"/>
            </a:br>
            <a:r>
              <a:rPr lang="es-MX" sz="2800" dirty="0"/>
              <a:t>-¿cómo estoy llevando a cabo la retroalimentación y seguimiento?</a:t>
            </a:r>
            <a:br>
              <a:rPr lang="es-MX" sz="3200" dirty="0"/>
            </a:br>
            <a:br>
              <a:rPr lang="es-MX" sz="3200" dirty="0"/>
            </a:br>
            <a:r>
              <a:rPr lang="es-MX" sz="3200" dirty="0">
                <a:solidFill>
                  <a:srgbClr val="FF0000"/>
                </a:solidFill>
              </a:rPr>
              <a:t>Adjunta tus  evidencias con capturas y fotos</a:t>
            </a:r>
          </a:p>
        </p:txBody>
      </p:sp>
    </p:spTree>
    <p:extLst>
      <p:ext uri="{BB962C8B-B14F-4D97-AF65-F5344CB8AC3E}">
        <p14:creationId xmlns:p14="http://schemas.microsoft.com/office/powerpoint/2010/main" val="26393448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pPr algn="ctr"/>
            <a:br>
              <a:rPr lang="es-MX" sz="3100" dirty="0"/>
            </a:br>
            <a:r>
              <a:rPr lang="es-MX" sz="3100" dirty="0"/>
              <a:t>2. </a:t>
            </a:r>
            <a:r>
              <a:rPr lang="es-MX" sz="3100" b="1" dirty="0"/>
              <a:t>Identifique </a:t>
            </a:r>
            <a:r>
              <a:rPr lang="es-MX" sz="3100" dirty="0">
                <a:solidFill>
                  <a:srgbClr val="FF0000"/>
                </a:solidFill>
              </a:rPr>
              <a:t>las emociones </a:t>
            </a:r>
            <a:r>
              <a:rPr lang="es-MX" sz="3100" dirty="0"/>
              <a:t>que ha experimentado en su rol como docente en esta etapa de educación a distancia. </a:t>
            </a:r>
            <a:br>
              <a:rPr lang="es-MX" sz="2700" dirty="0"/>
            </a:br>
            <a:endParaRPr lang="es-MX" sz="2700" dirty="0"/>
          </a:p>
        </p:txBody>
      </p:sp>
      <p:sp>
        <p:nvSpPr>
          <p:cNvPr id="3" name="Marcador de contenido 2"/>
          <p:cNvSpPr>
            <a:spLocks noGrp="1"/>
          </p:cNvSpPr>
          <p:nvPr>
            <p:ph idx="1"/>
          </p:nvPr>
        </p:nvSpPr>
        <p:spPr/>
        <p:txBody>
          <a:bodyPr>
            <a:normAutofit fontScale="25000" lnSpcReduction="20000"/>
          </a:bodyPr>
          <a:lstStyle/>
          <a:p>
            <a:pPr algn="ctr"/>
            <a:r>
              <a:rPr lang="es-MX" sz="11200" dirty="0"/>
              <a:t>Entusiasmo</a:t>
            </a:r>
          </a:p>
          <a:p>
            <a:pPr algn="ctr"/>
            <a:r>
              <a:rPr lang="es-MX" sz="11200" dirty="0"/>
              <a:t>Desaliento</a:t>
            </a:r>
          </a:p>
          <a:p>
            <a:pPr algn="ctr"/>
            <a:r>
              <a:rPr lang="es-MX" sz="11200" dirty="0"/>
              <a:t>Preocupación</a:t>
            </a:r>
          </a:p>
          <a:p>
            <a:pPr algn="ctr"/>
            <a:r>
              <a:rPr lang="es-MX" sz="11200" dirty="0"/>
              <a:t>Asombro</a:t>
            </a:r>
          </a:p>
          <a:p>
            <a:pPr algn="ctr"/>
            <a:r>
              <a:rPr lang="es-MX" sz="11200" dirty="0"/>
              <a:t>Confusión</a:t>
            </a:r>
          </a:p>
          <a:p>
            <a:pPr algn="ctr"/>
            <a:r>
              <a:rPr lang="es-MX" sz="11200" dirty="0"/>
              <a:t>Estrés</a:t>
            </a:r>
          </a:p>
          <a:p>
            <a:pPr algn="ctr"/>
            <a:r>
              <a:rPr lang="es-MX" sz="11200" dirty="0"/>
              <a:t>Molestia/Enojo</a:t>
            </a:r>
          </a:p>
          <a:p>
            <a:pPr algn="ctr"/>
            <a:r>
              <a:rPr lang="es-MX" sz="11200" dirty="0"/>
              <a:t>Serenidad</a:t>
            </a:r>
          </a:p>
          <a:p>
            <a:endParaRPr lang="es-MX" dirty="0"/>
          </a:p>
        </p:txBody>
      </p:sp>
    </p:spTree>
    <p:extLst>
      <p:ext uri="{BB962C8B-B14F-4D97-AF65-F5344CB8AC3E}">
        <p14:creationId xmlns:p14="http://schemas.microsoft.com/office/powerpoint/2010/main" val="24187715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22890" y="150565"/>
            <a:ext cx="10178322" cy="1492132"/>
          </a:xfrm>
        </p:spPr>
        <p:txBody>
          <a:bodyPr>
            <a:noAutofit/>
          </a:bodyPr>
          <a:lstStyle/>
          <a:p>
            <a:br>
              <a:rPr lang="es-MX" sz="2000" dirty="0"/>
            </a:br>
            <a:r>
              <a:rPr lang="es-MX" sz="2000" b="1" dirty="0"/>
              <a:t>5. Identifique </a:t>
            </a:r>
            <a:r>
              <a:rPr lang="es-MX" sz="2000" dirty="0">
                <a:solidFill>
                  <a:srgbClr val="FF0000"/>
                </a:solidFill>
              </a:rPr>
              <a:t>los estados emocionales </a:t>
            </a:r>
            <a:r>
              <a:rPr lang="es-MX" sz="2000" dirty="0"/>
              <a:t>que prevalecen en sus alumnas y alumnos a partir de lo que ha observado o sabe que viven en sus hogares. Considere las siguientes preguntas: </a:t>
            </a:r>
            <a:br>
              <a:rPr lang="es-MX" sz="2000" dirty="0"/>
            </a:br>
            <a:br>
              <a:rPr lang="es-MX" sz="2000" dirty="0"/>
            </a:br>
            <a:br>
              <a:rPr lang="es-MX" sz="2000" dirty="0"/>
            </a:br>
            <a:r>
              <a:rPr lang="es-MX" sz="2000" dirty="0">
                <a:solidFill>
                  <a:srgbClr val="FF0000"/>
                </a:solidFill>
              </a:rPr>
              <a:t>a)</a:t>
            </a:r>
            <a:r>
              <a:rPr lang="es-MX" sz="2000" dirty="0"/>
              <a:t> ¿Qué emociones predominan en la mayoría de mis alumnas y alumnos?, ¿cuáles podrían ser las causas? </a:t>
            </a:r>
            <a:br>
              <a:rPr lang="es-MX" sz="2000" dirty="0"/>
            </a:br>
            <a:br>
              <a:rPr lang="es-MX" sz="2000" dirty="0"/>
            </a:br>
            <a:r>
              <a:rPr lang="es-MX" sz="2000" dirty="0">
                <a:latin typeface="Arial" panose="020B0604020202020204" pitchFamily="34" charset="0"/>
                <a:cs typeface="Arial" panose="020B0604020202020204" pitchFamily="34" charset="0"/>
              </a:rPr>
              <a:t>- r: </a:t>
            </a:r>
            <a:r>
              <a:rPr lang="es-MX" sz="1800" cap="none" dirty="0">
                <a:latin typeface="Arial" panose="020B0604020202020204" pitchFamily="34" charset="0"/>
                <a:cs typeface="Arial" panose="020B0604020202020204" pitchFamily="34" charset="0"/>
              </a:rPr>
              <a:t>Nostalgia/Tristeza (no poder estar en el kínder con sus amigos, regaños de mamá en las actividades), Alegría (por algunas actividades favoritas), Confusión (por la forma de trabajar con mamá en lugar de la maestra y de no saber cuándo regresarán), Irritación (por realizar actividades que no terminan siendo de su agrado o no les salen).</a:t>
            </a:r>
            <a:br>
              <a:rPr lang="es-MX" sz="2000" dirty="0"/>
            </a:br>
            <a:br>
              <a:rPr lang="es-MX" sz="2000" dirty="0"/>
            </a:br>
            <a:r>
              <a:rPr lang="es-MX" sz="2000" dirty="0">
                <a:solidFill>
                  <a:srgbClr val="FF0000"/>
                </a:solidFill>
              </a:rPr>
              <a:t>B) </a:t>
            </a:r>
            <a:r>
              <a:rPr lang="es-MX" sz="2000" dirty="0"/>
              <a:t>¿Qué alumnos están enfrentando estados emocionales más adversos (angustia, tristeza, duelos, precarización de recursos, entre otras)?, ¿cómo impactan estos estados emocionales en su aprendizaje? </a:t>
            </a:r>
            <a:br>
              <a:rPr lang="es-MX" sz="2000" dirty="0"/>
            </a:br>
            <a:br>
              <a:rPr lang="es-MX" sz="2000" dirty="0"/>
            </a:br>
            <a:r>
              <a:rPr lang="es-MX" sz="2000" dirty="0">
                <a:latin typeface="Arial" panose="020B0604020202020204" pitchFamily="34" charset="0"/>
                <a:cs typeface="Arial" panose="020B0604020202020204" pitchFamily="34" charset="0"/>
              </a:rPr>
              <a:t>- R: </a:t>
            </a:r>
            <a:r>
              <a:rPr lang="es-MX" sz="1800" cap="none" dirty="0">
                <a:latin typeface="Arial" panose="020B0604020202020204" pitchFamily="34" charset="0"/>
                <a:cs typeface="Arial" panose="020B0604020202020204" pitchFamily="34" charset="0"/>
              </a:rPr>
              <a:t>Tego solo 3 alumnos, una perdió a su abuelito, durante algunas semanas no se reporto con tareas y después retomo sus actividades, otro alumno perdió a su abuelito pero desde antes no se reportaba y ahora menos lo hace y una niña que a veces viaja con su mamá por cuestiones familiares a </a:t>
            </a:r>
            <a:r>
              <a:rPr lang="es-MX" sz="1800" cap="none" dirty="0" err="1">
                <a:latin typeface="Arial" panose="020B0604020202020204" pitchFamily="34" charset="0"/>
                <a:cs typeface="Arial" panose="020B0604020202020204" pitchFamily="34" charset="0"/>
              </a:rPr>
              <a:t>juarez</a:t>
            </a:r>
            <a:r>
              <a:rPr lang="es-MX" sz="1800" cap="none" dirty="0">
                <a:latin typeface="Arial" panose="020B0604020202020204" pitchFamily="34" charset="0"/>
                <a:cs typeface="Arial" panose="020B0604020202020204" pitchFamily="34" charset="0"/>
              </a:rPr>
              <a:t> y su constancia no es la misma.</a:t>
            </a:r>
            <a:br>
              <a:rPr lang="es-MX" sz="2000" dirty="0">
                <a:latin typeface="Arial" panose="020B0604020202020204" pitchFamily="34" charset="0"/>
                <a:cs typeface="Arial" panose="020B0604020202020204" pitchFamily="34" charset="0"/>
              </a:rPr>
            </a:br>
            <a:endParaRPr lang="es-MX"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735911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51678" y="382385"/>
            <a:ext cx="10178322" cy="1098685"/>
          </a:xfrm>
        </p:spPr>
        <p:txBody>
          <a:bodyPr>
            <a:noAutofit/>
          </a:bodyPr>
          <a:lstStyle/>
          <a:p>
            <a:pPr algn="ctr"/>
            <a:r>
              <a:rPr lang="es-MX" sz="3600" b="1" dirty="0">
                <a:solidFill>
                  <a:srgbClr val="FF0000"/>
                </a:solidFill>
              </a:rPr>
              <a:t>Estrategia</a:t>
            </a:r>
            <a:r>
              <a:rPr lang="es-MX" sz="3600" b="1" dirty="0"/>
              <a:t> para favorecer la gestión </a:t>
            </a:r>
            <a:r>
              <a:rPr lang="es-MX" sz="3600" b="1" dirty="0">
                <a:solidFill>
                  <a:srgbClr val="FF0000"/>
                </a:solidFill>
              </a:rPr>
              <a:t>de las emociones </a:t>
            </a:r>
            <a:r>
              <a:rPr lang="es-MX" sz="3600" b="1" dirty="0"/>
              <a:t>en la comunidad escolar </a:t>
            </a:r>
            <a:endParaRPr lang="es-MX" sz="3600" dirty="0"/>
          </a:p>
        </p:txBody>
      </p:sp>
      <p:sp>
        <p:nvSpPr>
          <p:cNvPr id="3" name="Marcador de contenido 2"/>
          <p:cNvSpPr>
            <a:spLocks noGrp="1"/>
          </p:cNvSpPr>
          <p:nvPr>
            <p:ph idx="1"/>
          </p:nvPr>
        </p:nvSpPr>
        <p:spPr>
          <a:xfrm>
            <a:off x="1251678" y="1751527"/>
            <a:ext cx="10178322" cy="4128065"/>
          </a:xfrm>
        </p:spPr>
        <p:txBody>
          <a:bodyPr>
            <a:normAutofit fontScale="85000" lnSpcReduction="20000"/>
          </a:bodyPr>
          <a:lstStyle/>
          <a:p>
            <a:endParaRPr lang="es-MX" dirty="0"/>
          </a:p>
          <a:p>
            <a:r>
              <a:rPr lang="es-MX" b="1" dirty="0"/>
              <a:t>Diseñen</a:t>
            </a:r>
            <a:r>
              <a:rPr lang="es-MX" dirty="0"/>
              <a:t>, a partir de lo que saben sobre los retos que enfrentan sus alumnos, una estrategia que incorpore acciones para: </a:t>
            </a:r>
          </a:p>
          <a:p>
            <a:endParaRPr lang="es-MX" dirty="0"/>
          </a:p>
          <a:p>
            <a:pPr marL="0" indent="0">
              <a:buNone/>
            </a:pPr>
            <a:r>
              <a:rPr lang="es-MX" dirty="0"/>
              <a:t>a. Favorecer la gestión de emociones en los integrantes de la comunidad escolar </a:t>
            </a:r>
          </a:p>
          <a:p>
            <a:pPr marL="0" indent="0">
              <a:buNone/>
            </a:pPr>
            <a:r>
              <a:rPr lang="es-MX" dirty="0"/>
              <a:t>b. Fortalecer la empatía con los alumnos y sus familias, entre los estudiantes entre sí, entre los miembros del colectivo y de las familias hacia los docentes. </a:t>
            </a:r>
          </a:p>
          <a:p>
            <a:pPr marL="0" indent="0">
              <a:buNone/>
            </a:pPr>
            <a:r>
              <a:rPr lang="es-MX" dirty="0"/>
              <a:t>c. Orientar a las familias sobre cómo para favorecer ambientes socioemocionales propicios para el aprendizaje </a:t>
            </a:r>
          </a:p>
          <a:p>
            <a:pPr marL="0" indent="0">
              <a:buNone/>
            </a:pPr>
            <a:endParaRPr lang="es-MX" dirty="0"/>
          </a:p>
          <a:p>
            <a:r>
              <a:rPr lang="es-MX" dirty="0"/>
              <a:t>En el diseño de su estrategia, consideren los recursos que tienen disponibles y que pueden ayudarles en esta tarea, por ejemplo: </a:t>
            </a:r>
          </a:p>
          <a:p>
            <a:pPr marL="0" indent="0">
              <a:buNone/>
            </a:pPr>
            <a:r>
              <a:rPr lang="es-MX" dirty="0"/>
              <a:t>-  Los recursos elaborados por ustedes mismos. </a:t>
            </a:r>
          </a:p>
          <a:p>
            <a:pPr marL="0" indent="0">
              <a:buNone/>
            </a:pPr>
            <a:r>
              <a:rPr lang="es-MX" dirty="0"/>
              <a:t>- Los programas de televisión de </a:t>
            </a:r>
            <a:r>
              <a:rPr lang="es-MX" i="1" dirty="0"/>
              <a:t>Aprende en casa, </a:t>
            </a:r>
            <a:r>
              <a:rPr lang="es-MX" dirty="0"/>
              <a:t>del área de Educación Socioemocional. </a:t>
            </a:r>
          </a:p>
          <a:p>
            <a:endParaRPr lang="es-MX" dirty="0"/>
          </a:p>
        </p:txBody>
      </p:sp>
    </p:spTree>
    <p:extLst>
      <p:ext uri="{BB962C8B-B14F-4D97-AF65-F5344CB8AC3E}">
        <p14:creationId xmlns:p14="http://schemas.microsoft.com/office/powerpoint/2010/main" val="40020154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290315" y="137592"/>
            <a:ext cx="10178322" cy="4732985"/>
          </a:xfrm>
        </p:spPr>
        <p:txBody>
          <a:bodyPr>
            <a:noAutofit/>
          </a:bodyPr>
          <a:lstStyle/>
          <a:p>
            <a:endParaRPr lang="es-MX" dirty="0"/>
          </a:p>
          <a:p>
            <a:r>
              <a:rPr lang="es-MX" sz="1700" dirty="0"/>
              <a:t>El fichero </a:t>
            </a:r>
            <a:r>
              <a:rPr lang="es-MX" sz="1700" i="1" dirty="0"/>
              <a:t>Promover la cultura de paz en y desde nuestra escuela</a:t>
            </a:r>
            <a:r>
              <a:rPr lang="es-MX" sz="1700" dirty="0"/>
              <a:t>. En el Anexo 1 de la guía se incluye una lista de las fichas correspondientes a las líneas temáticas. </a:t>
            </a:r>
          </a:p>
          <a:p>
            <a:endParaRPr lang="es-MX" sz="1700" dirty="0"/>
          </a:p>
          <a:p>
            <a:endParaRPr lang="es-MX" sz="1700" dirty="0"/>
          </a:p>
          <a:p>
            <a:endParaRPr lang="es-MX" sz="1700" dirty="0"/>
          </a:p>
          <a:p>
            <a:endParaRPr lang="es-MX" sz="1700" dirty="0"/>
          </a:p>
          <a:p>
            <a:pPr marL="0" indent="0">
              <a:buNone/>
            </a:pPr>
            <a:endParaRPr lang="es-MX" sz="1700" dirty="0"/>
          </a:p>
          <a:p>
            <a:pPr marL="0" indent="0">
              <a:buNone/>
            </a:pPr>
            <a:endParaRPr lang="es-MX" sz="1700" dirty="0"/>
          </a:p>
          <a:p>
            <a:r>
              <a:rPr lang="es-MX" sz="1700" dirty="0"/>
              <a:t>El fichero </a:t>
            </a:r>
            <a:r>
              <a:rPr lang="es-MX" sz="1700" i="1" dirty="0"/>
              <a:t>Herramientas de soporte socioemocional para la educación en contextos de emergencia. </a:t>
            </a:r>
            <a:endParaRPr lang="es-MX" sz="1700" dirty="0"/>
          </a:p>
          <a:p>
            <a:endParaRPr lang="es-MX" sz="1400" dirty="0"/>
          </a:p>
          <a:p>
            <a:endParaRPr lang="es-MX" sz="1400" dirty="0"/>
          </a:p>
        </p:txBody>
      </p:sp>
      <p:pic>
        <p:nvPicPr>
          <p:cNvPr id="4" name="Imagen 3"/>
          <p:cNvPicPr>
            <a:picLocks noChangeAspect="1"/>
          </p:cNvPicPr>
          <p:nvPr/>
        </p:nvPicPr>
        <p:blipFill>
          <a:blip r:embed="rId2"/>
          <a:stretch>
            <a:fillRect/>
          </a:stretch>
        </p:blipFill>
        <p:spPr>
          <a:xfrm>
            <a:off x="4807461" y="1450115"/>
            <a:ext cx="2402754" cy="1916855"/>
          </a:xfrm>
          <a:prstGeom prst="rect">
            <a:avLst/>
          </a:prstGeom>
        </p:spPr>
      </p:pic>
      <p:pic>
        <p:nvPicPr>
          <p:cNvPr id="5" name="Imagen 4"/>
          <p:cNvPicPr>
            <a:picLocks noChangeAspect="1"/>
          </p:cNvPicPr>
          <p:nvPr/>
        </p:nvPicPr>
        <p:blipFill>
          <a:blip r:embed="rId3"/>
          <a:stretch>
            <a:fillRect/>
          </a:stretch>
        </p:blipFill>
        <p:spPr>
          <a:xfrm>
            <a:off x="4649952" y="4000472"/>
            <a:ext cx="2717771" cy="2007445"/>
          </a:xfrm>
          <a:prstGeom prst="rect">
            <a:avLst/>
          </a:prstGeom>
        </p:spPr>
      </p:pic>
    </p:spTree>
    <p:extLst>
      <p:ext uri="{BB962C8B-B14F-4D97-AF65-F5344CB8AC3E}">
        <p14:creationId xmlns:p14="http://schemas.microsoft.com/office/powerpoint/2010/main" val="38149601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texto 5"/>
          <p:cNvSpPr>
            <a:spLocks noGrp="1"/>
          </p:cNvSpPr>
          <p:nvPr>
            <p:ph type="body" idx="1"/>
          </p:nvPr>
        </p:nvSpPr>
        <p:spPr>
          <a:xfrm>
            <a:off x="2665926" y="562022"/>
            <a:ext cx="9144000" cy="951135"/>
          </a:xfrm>
        </p:spPr>
        <p:txBody>
          <a:bodyPr>
            <a:normAutofit fontScale="92500" lnSpcReduction="10000"/>
          </a:bodyPr>
          <a:lstStyle/>
          <a:p>
            <a:pPr algn="ctr"/>
            <a:r>
              <a:rPr lang="es-MX" dirty="0"/>
              <a:t>Estrategia para Favorecer </a:t>
            </a:r>
            <a:r>
              <a:rPr lang="es-MX" dirty="0">
                <a:solidFill>
                  <a:srgbClr val="FF0000"/>
                </a:solidFill>
              </a:rPr>
              <a:t>la gestión de emociones</a:t>
            </a:r>
            <a:r>
              <a:rPr lang="es-MX" dirty="0"/>
              <a:t> en los integrantes de la comunidad escolar </a:t>
            </a:r>
          </a:p>
        </p:txBody>
      </p:sp>
      <p:graphicFrame>
        <p:nvGraphicFramePr>
          <p:cNvPr id="7" name="Tabla 6"/>
          <p:cNvGraphicFramePr>
            <a:graphicFrameLocks noGrp="1"/>
          </p:cNvGraphicFramePr>
          <p:nvPr>
            <p:extLst>
              <p:ext uri="{D42A27DB-BD31-4B8C-83A1-F6EECF244321}">
                <p14:modId xmlns:p14="http://schemas.microsoft.com/office/powerpoint/2010/main" val="4010951085"/>
              </p:ext>
            </p:extLst>
          </p:nvPr>
        </p:nvGraphicFramePr>
        <p:xfrm>
          <a:off x="2989813" y="1575532"/>
          <a:ext cx="8834909" cy="3632200"/>
        </p:xfrm>
        <a:graphic>
          <a:graphicData uri="http://schemas.openxmlformats.org/drawingml/2006/table">
            <a:tbl>
              <a:tblPr firstRow="1" bandRow="1">
                <a:tableStyleId>{5C22544A-7EE6-4342-B048-85BDC9FD1C3A}</a:tableStyleId>
              </a:tblPr>
              <a:tblGrid>
                <a:gridCol w="3005405">
                  <a:extLst>
                    <a:ext uri="{9D8B030D-6E8A-4147-A177-3AD203B41FA5}">
                      <a16:colId xmlns:a16="http://schemas.microsoft.com/office/drawing/2014/main" val="20000"/>
                    </a:ext>
                  </a:extLst>
                </a:gridCol>
                <a:gridCol w="958789">
                  <a:extLst>
                    <a:ext uri="{9D8B030D-6E8A-4147-A177-3AD203B41FA5}">
                      <a16:colId xmlns:a16="http://schemas.microsoft.com/office/drawing/2014/main" val="20001"/>
                    </a:ext>
                  </a:extLst>
                </a:gridCol>
                <a:gridCol w="1864310">
                  <a:extLst>
                    <a:ext uri="{9D8B030D-6E8A-4147-A177-3AD203B41FA5}">
                      <a16:colId xmlns:a16="http://schemas.microsoft.com/office/drawing/2014/main" val="20002"/>
                    </a:ext>
                  </a:extLst>
                </a:gridCol>
                <a:gridCol w="1624614">
                  <a:extLst>
                    <a:ext uri="{9D8B030D-6E8A-4147-A177-3AD203B41FA5}">
                      <a16:colId xmlns:a16="http://schemas.microsoft.com/office/drawing/2014/main" val="20003"/>
                    </a:ext>
                  </a:extLst>
                </a:gridCol>
                <a:gridCol w="1381791">
                  <a:extLst>
                    <a:ext uri="{9D8B030D-6E8A-4147-A177-3AD203B41FA5}">
                      <a16:colId xmlns:a16="http://schemas.microsoft.com/office/drawing/2014/main" val="20004"/>
                    </a:ext>
                  </a:extLst>
                </a:gridCol>
              </a:tblGrid>
              <a:tr h="370840">
                <a:tc>
                  <a:txBody>
                    <a:bodyPr/>
                    <a:lstStyle/>
                    <a:p>
                      <a:r>
                        <a:rPr lang="es-MX" sz="1600" dirty="0"/>
                        <a:t>ACCIÓN</a:t>
                      </a:r>
                    </a:p>
                  </a:txBody>
                  <a:tcPr/>
                </a:tc>
                <a:tc>
                  <a:txBody>
                    <a:bodyPr/>
                    <a:lstStyle/>
                    <a:p>
                      <a:r>
                        <a:rPr lang="es-MX" sz="1600" dirty="0"/>
                        <a:t>FECHA</a:t>
                      </a:r>
                    </a:p>
                  </a:txBody>
                  <a:tcPr/>
                </a:tc>
                <a:tc>
                  <a:txBody>
                    <a:bodyPr/>
                    <a:lstStyle/>
                    <a:p>
                      <a:r>
                        <a:rPr lang="es-MX" sz="1600" dirty="0"/>
                        <a:t>RESPONSABLES</a:t>
                      </a:r>
                    </a:p>
                  </a:txBody>
                  <a:tcPr/>
                </a:tc>
                <a:tc>
                  <a:txBody>
                    <a:bodyPr/>
                    <a:lstStyle/>
                    <a:p>
                      <a:r>
                        <a:rPr lang="es-MX" sz="1600" dirty="0"/>
                        <a:t>EVALUACIÓN </a:t>
                      </a:r>
                    </a:p>
                  </a:txBody>
                  <a:tcPr/>
                </a:tc>
                <a:tc>
                  <a:txBody>
                    <a:bodyPr/>
                    <a:lstStyle/>
                    <a:p>
                      <a:r>
                        <a:rPr lang="es-MX" sz="1600" dirty="0"/>
                        <a:t>EVIDENCIA </a:t>
                      </a:r>
                    </a:p>
                  </a:txBody>
                  <a:tcPr/>
                </a:tc>
                <a:extLst>
                  <a:ext uri="{0D108BD9-81ED-4DB2-BD59-A6C34878D82A}">
                    <a16:rowId xmlns:a16="http://schemas.microsoft.com/office/drawing/2014/main" val="10000"/>
                  </a:ext>
                </a:extLst>
              </a:tr>
              <a:tr h="370840">
                <a:tc>
                  <a:txBody>
                    <a:bodyPr/>
                    <a:lstStyle/>
                    <a:p>
                      <a:pPr algn="ctr"/>
                      <a:r>
                        <a:rPr lang="es-MX" sz="1600" b="0" u="sng" kern="1200" dirty="0">
                          <a:solidFill>
                            <a:schemeClr val="dk1"/>
                          </a:solidFill>
                          <a:effectLst/>
                          <a:latin typeface="+mn-lt"/>
                          <a:ea typeface="+mn-ea"/>
                          <a:cs typeface="+mn-cs"/>
                        </a:rPr>
                        <a:t>Relájate:</a:t>
                      </a:r>
                      <a:r>
                        <a:rPr lang="es-MX" sz="1600" b="0" kern="1200" dirty="0">
                          <a:solidFill>
                            <a:schemeClr val="dk1"/>
                          </a:solidFill>
                          <a:effectLst/>
                          <a:latin typeface="+mn-lt"/>
                          <a:ea typeface="+mn-ea"/>
                          <a:cs typeface="+mn-cs"/>
                        </a:rPr>
                        <a:t> </a:t>
                      </a:r>
                      <a:r>
                        <a:rPr lang="es-MX" sz="1600" kern="1200" dirty="0">
                          <a:solidFill>
                            <a:schemeClr val="dk1"/>
                          </a:solidFill>
                          <a:effectLst/>
                          <a:latin typeface="+mn-lt"/>
                          <a:ea typeface="+mn-ea"/>
                          <a:cs typeface="+mn-cs"/>
                        </a:rPr>
                        <a:t>Esta actividad está dirigida a los niños y a las mamás, en ella se les explicará y se les mostrará por medio de imágenes o pequeños videos algunas estrategias de relajación por ejemplo las botellas de la calma, formas adecuadas para respirar, tranquilizarse, gestionar pensamientos y realizar pequeños ejercicios adaptando un espacio adecuado para llevar a cabo estas actividades.</a:t>
                      </a:r>
                      <a:endParaRPr lang="es-MX" sz="1600" dirty="0"/>
                    </a:p>
                  </a:txBody>
                  <a:tcPr/>
                </a:tc>
                <a:tc>
                  <a:txBody>
                    <a:bodyPr/>
                    <a:lstStyle/>
                    <a:p>
                      <a:endParaRPr lang="es-MX" sz="1600" dirty="0"/>
                    </a:p>
                    <a:p>
                      <a:endParaRPr lang="es-MX" sz="1600" dirty="0"/>
                    </a:p>
                    <a:p>
                      <a:endParaRPr lang="es-MX" sz="1600" dirty="0"/>
                    </a:p>
                    <a:p>
                      <a:endParaRPr lang="es-MX" sz="1600" dirty="0"/>
                    </a:p>
                    <a:p>
                      <a:endParaRPr lang="es-MX" sz="1600" dirty="0"/>
                    </a:p>
                    <a:p>
                      <a:pPr algn="ctr"/>
                      <a:r>
                        <a:rPr lang="es-MX" sz="1600" dirty="0"/>
                        <a:t>Febrero</a:t>
                      </a:r>
                    </a:p>
                  </a:txBody>
                  <a:tcPr/>
                </a:tc>
                <a:tc>
                  <a:txBody>
                    <a:bodyPr/>
                    <a:lstStyle/>
                    <a:p>
                      <a:endParaRPr lang="es-MX" sz="1600" dirty="0"/>
                    </a:p>
                    <a:p>
                      <a:endParaRPr lang="es-MX" sz="1600" dirty="0"/>
                    </a:p>
                    <a:p>
                      <a:endParaRPr lang="es-MX" sz="1600" dirty="0"/>
                    </a:p>
                    <a:p>
                      <a:endParaRPr lang="es-MX" sz="1600" dirty="0"/>
                    </a:p>
                    <a:p>
                      <a:endParaRPr lang="es-MX" sz="1600" dirty="0"/>
                    </a:p>
                    <a:p>
                      <a:pPr algn="ctr"/>
                      <a:r>
                        <a:rPr lang="es-MX" sz="1600" dirty="0"/>
                        <a:t>Maestra</a:t>
                      </a:r>
                    </a:p>
                  </a:txBody>
                  <a:tcPr/>
                </a:tc>
                <a:tc>
                  <a:txBody>
                    <a:bodyPr/>
                    <a:lstStyle/>
                    <a:p>
                      <a:pPr algn="ctr"/>
                      <a:endParaRPr lang="es-MX" sz="1600" dirty="0"/>
                    </a:p>
                    <a:p>
                      <a:pPr algn="ctr"/>
                      <a:endParaRPr lang="es-MX" sz="1600" dirty="0"/>
                    </a:p>
                    <a:p>
                      <a:pPr algn="ctr"/>
                      <a:endParaRPr lang="es-MX" sz="1600" dirty="0"/>
                    </a:p>
                    <a:p>
                      <a:pPr algn="ctr"/>
                      <a:endParaRPr lang="es-MX" sz="1600" dirty="0"/>
                    </a:p>
                    <a:p>
                      <a:pPr algn="ctr"/>
                      <a:r>
                        <a:rPr lang="es-MX" sz="1600" dirty="0"/>
                        <a:t>-Lista de cotejo</a:t>
                      </a:r>
                    </a:p>
                    <a:p>
                      <a:pPr marL="0" marR="0" lvl="0" indent="0" algn="ctr" defTabSz="914400" rtl="0" eaLnBrk="1" fontAlgn="auto" latinLnBrk="0" hangingPunct="1">
                        <a:lnSpc>
                          <a:spcPct val="100000"/>
                        </a:lnSpc>
                        <a:spcBef>
                          <a:spcPts val="0"/>
                        </a:spcBef>
                        <a:spcAft>
                          <a:spcPts val="0"/>
                        </a:spcAft>
                        <a:buClrTx/>
                        <a:buSzTx/>
                        <a:buFontTx/>
                        <a:buNone/>
                        <a:tabLst/>
                        <a:defRPr/>
                      </a:pPr>
                      <a:r>
                        <a:rPr lang="es-MX" sz="1600" dirty="0"/>
                        <a:t>-Registro de participación</a:t>
                      </a:r>
                    </a:p>
                    <a:p>
                      <a:endParaRPr lang="es-MX" sz="1600" dirty="0"/>
                    </a:p>
                  </a:txBody>
                  <a:tcPr/>
                </a:tc>
                <a:tc>
                  <a:txBody>
                    <a:bodyPr/>
                    <a:lstStyle/>
                    <a:p>
                      <a:pPr algn="ctr"/>
                      <a:endParaRPr lang="es-MX" sz="1600" dirty="0"/>
                    </a:p>
                    <a:p>
                      <a:pPr algn="ctr"/>
                      <a:endParaRPr lang="es-MX" sz="1600" dirty="0"/>
                    </a:p>
                    <a:p>
                      <a:pPr algn="ctr"/>
                      <a:endParaRPr lang="es-MX" sz="1600" dirty="0"/>
                    </a:p>
                    <a:p>
                      <a:pPr algn="ctr"/>
                      <a:endParaRPr lang="es-MX" sz="1600" dirty="0"/>
                    </a:p>
                    <a:p>
                      <a:pPr algn="ctr"/>
                      <a:r>
                        <a:rPr lang="es-MX" sz="1600" dirty="0"/>
                        <a:t>-Videos</a:t>
                      </a:r>
                    </a:p>
                    <a:p>
                      <a:pPr algn="ctr"/>
                      <a:r>
                        <a:rPr lang="es-MX" sz="1600" dirty="0"/>
                        <a:t>-Audios</a:t>
                      </a:r>
                    </a:p>
                    <a:p>
                      <a:pPr algn="ctr"/>
                      <a:r>
                        <a:rPr lang="es-MX" sz="1600" dirty="0"/>
                        <a:t>-Fotos</a:t>
                      </a:r>
                    </a:p>
                    <a:p>
                      <a:endParaRPr lang="es-MX" sz="1600" dirty="0"/>
                    </a:p>
                  </a:txBody>
                  <a:tcPr/>
                </a:tc>
                <a:extLst>
                  <a:ext uri="{0D108BD9-81ED-4DB2-BD59-A6C34878D82A}">
                    <a16:rowId xmlns:a16="http://schemas.microsoft.com/office/drawing/2014/main" val="10003"/>
                  </a:ext>
                </a:extLst>
              </a:tr>
            </a:tbl>
          </a:graphicData>
        </a:graphic>
      </p:graphicFrame>
      <p:sp>
        <p:nvSpPr>
          <p:cNvPr id="8" name="CuadroTexto 7"/>
          <p:cNvSpPr txBox="1"/>
          <p:nvPr/>
        </p:nvSpPr>
        <p:spPr>
          <a:xfrm>
            <a:off x="4391696" y="5640947"/>
            <a:ext cx="6259132" cy="923330"/>
          </a:xfrm>
          <a:prstGeom prst="rect">
            <a:avLst/>
          </a:prstGeom>
          <a:noFill/>
        </p:spPr>
        <p:txBody>
          <a:bodyPr wrap="square" rtlCol="0">
            <a:spAutoFit/>
          </a:bodyPr>
          <a:lstStyle/>
          <a:p>
            <a:r>
              <a:rPr lang="es-MX" dirty="0"/>
              <a:t>OJO: Realizar la propuesta de UNA  ACCIÓN con todos sus componentes. Se completará la tabla con las estrategias que cada una proponga en la sesión en línea </a:t>
            </a:r>
          </a:p>
        </p:txBody>
      </p:sp>
    </p:spTree>
    <p:extLst>
      <p:ext uri="{BB962C8B-B14F-4D97-AF65-F5344CB8AC3E}">
        <p14:creationId xmlns:p14="http://schemas.microsoft.com/office/powerpoint/2010/main" val="4050027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texto 5"/>
          <p:cNvSpPr>
            <a:spLocks noGrp="1"/>
          </p:cNvSpPr>
          <p:nvPr>
            <p:ph type="body" idx="1"/>
          </p:nvPr>
        </p:nvSpPr>
        <p:spPr>
          <a:xfrm>
            <a:off x="2665926" y="562022"/>
            <a:ext cx="9144000" cy="951135"/>
          </a:xfrm>
        </p:spPr>
        <p:txBody>
          <a:bodyPr>
            <a:normAutofit fontScale="85000" lnSpcReduction="20000"/>
          </a:bodyPr>
          <a:lstStyle/>
          <a:p>
            <a:pPr algn="ctr"/>
            <a:r>
              <a:rPr lang="es-MX" dirty="0"/>
              <a:t>Estrategia para </a:t>
            </a:r>
            <a:r>
              <a:rPr lang="es-MX" dirty="0">
                <a:solidFill>
                  <a:srgbClr val="FF0000"/>
                </a:solidFill>
              </a:rPr>
              <a:t>Fortalecer la empatía con los alumnos y sus familias</a:t>
            </a:r>
            <a:r>
              <a:rPr lang="es-MX" dirty="0"/>
              <a:t>, </a:t>
            </a:r>
            <a:r>
              <a:rPr lang="es-MX" dirty="0">
                <a:solidFill>
                  <a:srgbClr val="FF0000"/>
                </a:solidFill>
              </a:rPr>
              <a:t>entre los estudiantes entre sí, entre los miembros del colectivo y de las familias hacia los docentes</a:t>
            </a:r>
          </a:p>
        </p:txBody>
      </p:sp>
      <p:graphicFrame>
        <p:nvGraphicFramePr>
          <p:cNvPr id="5" name="Tabla 4"/>
          <p:cNvGraphicFramePr>
            <a:graphicFrameLocks noGrp="1"/>
          </p:cNvGraphicFramePr>
          <p:nvPr>
            <p:extLst>
              <p:ext uri="{D42A27DB-BD31-4B8C-83A1-F6EECF244321}">
                <p14:modId xmlns:p14="http://schemas.microsoft.com/office/powerpoint/2010/main" val="3665335140"/>
              </p:ext>
            </p:extLst>
          </p:nvPr>
        </p:nvGraphicFramePr>
        <p:xfrm>
          <a:off x="2975017" y="1801492"/>
          <a:ext cx="8834909" cy="3418840"/>
        </p:xfrm>
        <a:graphic>
          <a:graphicData uri="http://schemas.openxmlformats.org/drawingml/2006/table">
            <a:tbl>
              <a:tblPr firstRow="1" bandRow="1">
                <a:tableStyleId>{5C22544A-7EE6-4342-B048-85BDC9FD1C3A}</a:tableStyleId>
              </a:tblPr>
              <a:tblGrid>
                <a:gridCol w="2981900">
                  <a:extLst>
                    <a:ext uri="{9D8B030D-6E8A-4147-A177-3AD203B41FA5}">
                      <a16:colId xmlns:a16="http://schemas.microsoft.com/office/drawing/2014/main" val="20000"/>
                    </a:ext>
                  </a:extLst>
                </a:gridCol>
                <a:gridCol w="941033">
                  <a:extLst>
                    <a:ext uri="{9D8B030D-6E8A-4147-A177-3AD203B41FA5}">
                      <a16:colId xmlns:a16="http://schemas.microsoft.com/office/drawing/2014/main" val="20001"/>
                    </a:ext>
                  </a:extLst>
                </a:gridCol>
                <a:gridCol w="1882066">
                  <a:extLst>
                    <a:ext uri="{9D8B030D-6E8A-4147-A177-3AD203B41FA5}">
                      <a16:colId xmlns:a16="http://schemas.microsoft.com/office/drawing/2014/main" val="20002"/>
                    </a:ext>
                  </a:extLst>
                </a:gridCol>
                <a:gridCol w="1651246">
                  <a:extLst>
                    <a:ext uri="{9D8B030D-6E8A-4147-A177-3AD203B41FA5}">
                      <a16:colId xmlns:a16="http://schemas.microsoft.com/office/drawing/2014/main" val="20003"/>
                    </a:ext>
                  </a:extLst>
                </a:gridCol>
                <a:gridCol w="1378664">
                  <a:extLst>
                    <a:ext uri="{9D8B030D-6E8A-4147-A177-3AD203B41FA5}">
                      <a16:colId xmlns:a16="http://schemas.microsoft.com/office/drawing/2014/main" val="20004"/>
                    </a:ext>
                  </a:extLst>
                </a:gridCol>
              </a:tblGrid>
              <a:tr h="370840">
                <a:tc>
                  <a:txBody>
                    <a:bodyPr/>
                    <a:lstStyle/>
                    <a:p>
                      <a:r>
                        <a:rPr lang="es-MX" sz="1600" dirty="0"/>
                        <a:t>ACCIÓN</a:t>
                      </a:r>
                    </a:p>
                  </a:txBody>
                  <a:tcPr/>
                </a:tc>
                <a:tc>
                  <a:txBody>
                    <a:bodyPr/>
                    <a:lstStyle/>
                    <a:p>
                      <a:pPr algn="ctr"/>
                      <a:r>
                        <a:rPr lang="es-MX" sz="1600" dirty="0"/>
                        <a:t>FECHA</a:t>
                      </a:r>
                    </a:p>
                  </a:txBody>
                  <a:tcPr/>
                </a:tc>
                <a:tc>
                  <a:txBody>
                    <a:bodyPr/>
                    <a:lstStyle/>
                    <a:p>
                      <a:r>
                        <a:rPr lang="es-MX" sz="1600" dirty="0"/>
                        <a:t>RESPONSABLES</a:t>
                      </a:r>
                    </a:p>
                  </a:txBody>
                  <a:tcPr/>
                </a:tc>
                <a:tc>
                  <a:txBody>
                    <a:bodyPr/>
                    <a:lstStyle/>
                    <a:p>
                      <a:r>
                        <a:rPr lang="es-MX" sz="1600" dirty="0"/>
                        <a:t>EVALUACIÓN </a:t>
                      </a:r>
                    </a:p>
                  </a:txBody>
                  <a:tcPr/>
                </a:tc>
                <a:tc>
                  <a:txBody>
                    <a:bodyPr/>
                    <a:lstStyle/>
                    <a:p>
                      <a:pPr algn="ctr"/>
                      <a:r>
                        <a:rPr lang="es-MX" sz="1600" dirty="0"/>
                        <a:t>EVIDENCIA </a:t>
                      </a:r>
                    </a:p>
                  </a:txBody>
                  <a:tcPr/>
                </a:tc>
                <a:extLst>
                  <a:ext uri="{0D108BD9-81ED-4DB2-BD59-A6C34878D82A}">
                    <a16:rowId xmlns:a16="http://schemas.microsoft.com/office/drawing/2014/main" val="10000"/>
                  </a:ext>
                </a:extLst>
              </a:tr>
              <a:tr h="370840">
                <a:tc>
                  <a:txBody>
                    <a:bodyPr/>
                    <a:lstStyle/>
                    <a:p>
                      <a:pPr algn="ctr"/>
                      <a:r>
                        <a:rPr lang="es-MX" sz="1600" b="1" dirty="0"/>
                        <a:t>Jugando en Familia: </a:t>
                      </a:r>
                      <a:r>
                        <a:rPr lang="es-MX" sz="1600" dirty="0"/>
                        <a:t>Intercambio de experiencias en el grupo de </a:t>
                      </a:r>
                      <a:r>
                        <a:rPr lang="es-ES" sz="1800" kern="1200" dirty="0">
                          <a:solidFill>
                            <a:schemeClr val="dk1"/>
                          </a:solidFill>
                          <a:effectLst/>
                          <a:latin typeface="+mn-lt"/>
                          <a:ea typeface="+mn-ea"/>
                          <a:cs typeface="+mn-cs"/>
                        </a:rPr>
                        <a:t>WhatsApp </a:t>
                      </a:r>
                      <a:r>
                        <a:rPr lang="es-MX" sz="1600" dirty="0"/>
                        <a:t>con la carpeta de juegos en familia. (</a:t>
                      </a:r>
                      <a:r>
                        <a:rPr lang="es-MX" sz="1600" dirty="0" err="1"/>
                        <a:t>Loteria</a:t>
                      </a:r>
                      <a:r>
                        <a:rPr lang="es-MX" sz="1600" dirty="0"/>
                        <a:t> de sentimientos, juego de mesa, rompecabezas, </a:t>
                      </a:r>
                      <a:r>
                        <a:rPr lang="es-MX" sz="1600" dirty="0" err="1"/>
                        <a:t>etc</a:t>
                      </a:r>
                      <a:r>
                        <a:rPr lang="es-MX" sz="1600" dirty="0"/>
                        <a:t>) qué juego jugaron en la semana, quienes participaron, como se sintió el niño y quienes lo acompañaron. Propuestas de otros juegos para añadir a la carpeta. </a:t>
                      </a:r>
                    </a:p>
                  </a:txBody>
                  <a:tcPr/>
                </a:tc>
                <a:tc>
                  <a:txBody>
                    <a:bodyPr/>
                    <a:lstStyle/>
                    <a:p>
                      <a:pPr algn="ctr"/>
                      <a:endParaRPr lang="es-MX" sz="1600" dirty="0"/>
                    </a:p>
                    <a:p>
                      <a:pPr algn="ctr"/>
                      <a:endParaRPr lang="es-MX" sz="1600" dirty="0"/>
                    </a:p>
                    <a:p>
                      <a:pPr algn="ctr"/>
                      <a:endParaRPr lang="es-MX" sz="1600" dirty="0"/>
                    </a:p>
                    <a:p>
                      <a:pPr algn="ctr"/>
                      <a:endParaRPr lang="es-MX" sz="1600" dirty="0"/>
                    </a:p>
                    <a:p>
                      <a:pPr algn="ctr"/>
                      <a:endParaRPr lang="es-MX" sz="1600" dirty="0"/>
                    </a:p>
                    <a:p>
                      <a:pPr algn="ctr"/>
                      <a:r>
                        <a:rPr lang="es-MX" sz="1600" dirty="0"/>
                        <a:t>Marzo</a:t>
                      </a:r>
                    </a:p>
                  </a:txBody>
                  <a:tcPr/>
                </a:tc>
                <a:tc>
                  <a:txBody>
                    <a:bodyPr/>
                    <a:lstStyle/>
                    <a:p>
                      <a:endParaRPr lang="es-MX" sz="1600" dirty="0"/>
                    </a:p>
                    <a:p>
                      <a:endParaRPr lang="es-MX" sz="1600" dirty="0"/>
                    </a:p>
                    <a:p>
                      <a:endParaRPr lang="es-MX" sz="1600" dirty="0"/>
                    </a:p>
                    <a:p>
                      <a:endParaRPr lang="es-MX" sz="1600" dirty="0"/>
                    </a:p>
                    <a:p>
                      <a:endParaRPr lang="es-MX" sz="1600" dirty="0"/>
                    </a:p>
                    <a:p>
                      <a:r>
                        <a:rPr lang="es-MX" sz="1600" dirty="0"/>
                        <a:t>Educadora y Padres</a:t>
                      </a:r>
                    </a:p>
                  </a:txBody>
                  <a:tcPr/>
                </a:tc>
                <a:tc>
                  <a:txBody>
                    <a:bodyPr/>
                    <a:lstStyle/>
                    <a:p>
                      <a:pPr algn="ctr"/>
                      <a:endParaRPr lang="es-MX" sz="1600" dirty="0"/>
                    </a:p>
                    <a:p>
                      <a:pPr algn="ctr"/>
                      <a:endParaRPr lang="es-MX" sz="1600" dirty="0"/>
                    </a:p>
                    <a:p>
                      <a:pPr algn="ctr"/>
                      <a:endParaRPr lang="es-MX" sz="1600" dirty="0"/>
                    </a:p>
                    <a:p>
                      <a:pPr algn="ctr"/>
                      <a:endParaRPr lang="es-MX" sz="1600" dirty="0"/>
                    </a:p>
                    <a:p>
                      <a:pPr algn="ctr"/>
                      <a:r>
                        <a:rPr lang="es-MX" sz="1600" dirty="0"/>
                        <a:t>-Rubrica </a:t>
                      </a:r>
                    </a:p>
                    <a:p>
                      <a:pPr marL="0" marR="0" lvl="0" indent="0" algn="ctr" defTabSz="914400" rtl="0" eaLnBrk="1" fontAlgn="auto" latinLnBrk="0" hangingPunct="1">
                        <a:lnSpc>
                          <a:spcPct val="100000"/>
                        </a:lnSpc>
                        <a:spcBef>
                          <a:spcPts val="0"/>
                        </a:spcBef>
                        <a:spcAft>
                          <a:spcPts val="0"/>
                        </a:spcAft>
                        <a:buClrTx/>
                        <a:buSzTx/>
                        <a:buFontTx/>
                        <a:buNone/>
                        <a:tabLst/>
                        <a:defRPr/>
                      </a:pPr>
                      <a:r>
                        <a:rPr lang="es-MX" sz="1600" dirty="0"/>
                        <a:t>-Registro de participación</a:t>
                      </a:r>
                    </a:p>
                    <a:p>
                      <a:pPr algn="ctr"/>
                      <a:endParaRPr lang="es-MX" sz="1600" dirty="0"/>
                    </a:p>
                  </a:txBody>
                  <a:tcPr/>
                </a:tc>
                <a:tc>
                  <a:txBody>
                    <a:bodyPr/>
                    <a:lstStyle/>
                    <a:p>
                      <a:pPr algn="ctr"/>
                      <a:endParaRPr lang="es-MX" sz="1600" dirty="0"/>
                    </a:p>
                    <a:p>
                      <a:pPr algn="ctr"/>
                      <a:endParaRPr lang="es-MX" sz="1600" dirty="0"/>
                    </a:p>
                    <a:p>
                      <a:pPr algn="ctr"/>
                      <a:endParaRPr lang="es-MX" sz="1600" dirty="0"/>
                    </a:p>
                    <a:p>
                      <a:pPr algn="ctr"/>
                      <a:endParaRPr lang="es-MX" sz="1600" dirty="0"/>
                    </a:p>
                    <a:p>
                      <a:pPr algn="ctr"/>
                      <a:r>
                        <a:rPr lang="es-MX" sz="1600" dirty="0"/>
                        <a:t>-Videos</a:t>
                      </a:r>
                    </a:p>
                    <a:p>
                      <a:pPr algn="ctr"/>
                      <a:r>
                        <a:rPr lang="es-MX" sz="1600" dirty="0"/>
                        <a:t>-Audios</a:t>
                      </a:r>
                    </a:p>
                    <a:p>
                      <a:pPr algn="ctr"/>
                      <a:r>
                        <a:rPr lang="es-MX" sz="1600" dirty="0"/>
                        <a:t>-Fotos</a:t>
                      </a:r>
                    </a:p>
                  </a:txBody>
                  <a:tcPr/>
                </a:tc>
                <a:extLst>
                  <a:ext uri="{0D108BD9-81ED-4DB2-BD59-A6C34878D82A}">
                    <a16:rowId xmlns:a16="http://schemas.microsoft.com/office/drawing/2014/main" val="10001"/>
                  </a:ext>
                </a:extLst>
              </a:tr>
            </a:tbl>
          </a:graphicData>
        </a:graphic>
      </p:graphicFrame>
      <p:sp>
        <p:nvSpPr>
          <p:cNvPr id="6" name="CuadroTexto 5"/>
          <p:cNvSpPr txBox="1"/>
          <p:nvPr/>
        </p:nvSpPr>
        <p:spPr>
          <a:xfrm>
            <a:off x="4752304" y="5692462"/>
            <a:ext cx="6259132" cy="923330"/>
          </a:xfrm>
          <a:prstGeom prst="rect">
            <a:avLst/>
          </a:prstGeom>
          <a:noFill/>
        </p:spPr>
        <p:txBody>
          <a:bodyPr wrap="square" rtlCol="0">
            <a:spAutoFit/>
          </a:bodyPr>
          <a:lstStyle/>
          <a:p>
            <a:r>
              <a:rPr lang="es-MX" dirty="0"/>
              <a:t>OJO: Realizar la propuesta de UNA  ACCIÓN con todos sus componentes. Se completará la tabla con las estrategias que cada una proponga en la sesión en línea </a:t>
            </a:r>
          </a:p>
        </p:txBody>
      </p:sp>
    </p:spTree>
    <p:extLst>
      <p:ext uri="{BB962C8B-B14F-4D97-AF65-F5344CB8AC3E}">
        <p14:creationId xmlns:p14="http://schemas.microsoft.com/office/powerpoint/2010/main" val="35846917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texto 5"/>
          <p:cNvSpPr>
            <a:spLocks noGrp="1"/>
          </p:cNvSpPr>
          <p:nvPr>
            <p:ph type="body" idx="1"/>
          </p:nvPr>
        </p:nvSpPr>
        <p:spPr>
          <a:xfrm>
            <a:off x="2665926" y="562022"/>
            <a:ext cx="9144000" cy="951135"/>
          </a:xfrm>
        </p:spPr>
        <p:txBody>
          <a:bodyPr>
            <a:normAutofit fontScale="85000" lnSpcReduction="10000"/>
          </a:bodyPr>
          <a:lstStyle/>
          <a:p>
            <a:pPr algn="ctr"/>
            <a:r>
              <a:rPr lang="es-MX" dirty="0"/>
              <a:t>Estrategia para </a:t>
            </a:r>
            <a:r>
              <a:rPr lang="es-MX" dirty="0">
                <a:solidFill>
                  <a:srgbClr val="FF0000"/>
                </a:solidFill>
              </a:rPr>
              <a:t>Orientar a las familias sobre cómo para favorecer ambientes socioemocionales propicios para el aprendizaje </a:t>
            </a:r>
          </a:p>
          <a:p>
            <a:pPr algn="ctr"/>
            <a:endParaRPr lang="es-MX" dirty="0">
              <a:solidFill>
                <a:srgbClr val="FF0000"/>
              </a:solidFill>
            </a:endParaRPr>
          </a:p>
        </p:txBody>
      </p:sp>
      <p:graphicFrame>
        <p:nvGraphicFramePr>
          <p:cNvPr id="6" name="Tabla 5"/>
          <p:cNvGraphicFramePr>
            <a:graphicFrameLocks noGrp="1"/>
          </p:cNvGraphicFramePr>
          <p:nvPr>
            <p:extLst>
              <p:ext uri="{D42A27DB-BD31-4B8C-83A1-F6EECF244321}">
                <p14:modId xmlns:p14="http://schemas.microsoft.com/office/powerpoint/2010/main" val="543921812"/>
              </p:ext>
            </p:extLst>
          </p:nvPr>
        </p:nvGraphicFramePr>
        <p:xfrm>
          <a:off x="2975017" y="1482431"/>
          <a:ext cx="8834909" cy="4119880"/>
        </p:xfrm>
        <a:graphic>
          <a:graphicData uri="http://schemas.openxmlformats.org/drawingml/2006/table">
            <a:tbl>
              <a:tblPr firstRow="1" bandRow="1">
                <a:tableStyleId>{5C22544A-7EE6-4342-B048-85BDC9FD1C3A}</a:tableStyleId>
              </a:tblPr>
              <a:tblGrid>
                <a:gridCol w="2955266">
                  <a:extLst>
                    <a:ext uri="{9D8B030D-6E8A-4147-A177-3AD203B41FA5}">
                      <a16:colId xmlns:a16="http://schemas.microsoft.com/office/drawing/2014/main" val="20000"/>
                    </a:ext>
                  </a:extLst>
                </a:gridCol>
                <a:gridCol w="967667">
                  <a:extLst>
                    <a:ext uri="{9D8B030D-6E8A-4147-A177-3AD203B41FA5}">
                      <a16:colId xmlns:a16="http://schemas.microsoft.com/office/drawing/2014/main" val="20001"/>
                    </a:ext>
                  </a:extLst>
                </a:gridCol>
                <a:gridCol w="1890943">
                  <a:extLst>
                    <a:ext uri="{9D8B030D-6E8A-4147-A177-3AD203B41FA5}">
                      <a16:colId xmlns:a16="http://schemas.microsoft.com/office/drawing/2014/main" val="20002"/>
                    </a:ext>
                  </a:extLst>
                </a:gridCol>
                <a:gridCol w="1624614">
                  <a:extLst>
                    <a:ext uri="{9D8B030D-6E8A-4147-A177-3AD203B41FA5}">
                      <a16:colId xmlns:a16="http://schemas.microsoft.com/office/drawing/2014/main" val="20003"/>
                    </a:ext>
                  </a:extLst>
                </a:gridCol>
                <a:gridCol w="1396419">
                  <a:extLst>
                    <a:ext uri="{9D8B030D-6E8A-4147-A177-3AD203B41FA5}">
                      <a16:colId xmlns:a16="http://schemas.microsoft.com/office/drawing/2014/main" val="20004"/>
                    </a:ext>
                  </a:extLst>
                </a:gridCol>
              </a:tblGrid>
              <a:tr h="370840">
                <a:tc>
                  <a:txBody>
                    <a:bodyPr/>
                    <a:lstStyle/>
                    <a:p>
                      <a:r>
                        <a:rPr lang="es-MX" sz="1600" dirty="0"/>
                        <a:t>ACCIÓN</a:t>
                      </a:r>
                    </a:p>
                  </a:txBody>
                  <a:tcPr/>
                </a:tc>
                <a:tc>
                  <a:txBody>
                    <a:bodyPr/>
                    <a:lstStyle/>
                    <a:p>
                      <a:r>
                        <a:rPr lang="es-MX" sz="1600" dirty="0"/>
                        <a:t>FECHA</a:t>
                      </a:r>
                    </a:p>
                  </a:txBody>
                  <a:tcPr/>
                </a:tc>
                <a:tc>
                  <a:txBody>
                    <a:bodyPr/>
                    <a:lstStyle/>
                    <a:p>
                      <a:r>
                        <a:rPr lang="es-MX" sz="1600" dirty="0"/>
                        <a:t>RESPONSABLES</a:t>
                      </a:r>
                    </a:p>
                  </a:txBody>
                  <a:tcPr/>
                </a:tc>
                <a:tc>
                  <a:txBody>
                    <a:bodyPr/>
                    <a:lstStyle/>
                    <a:p>
                      <a:pPr algn="ctr"/>
                      <a:r>
                        <a:rPr lang="es-MX" sz="1600" dirty="0"/>
                        <a:t>EVALUACIÓN </a:t>
                      </a:r>
                    </a:p>
                  </a:txBody>
                  <a:tcPr/>
                </a:tc>
                <a:tc>
                  <a:txBody>
                    <a:bodyPr/>
                    <a:lstStyle/>
                    <a:p>
                      <a:pPr algn="ctr"/>
                      <a:r>
                        <a:rPr lang="es-MX" sz="1600" dirty="0"/>
                        <a:t>EVIDENCIA </a:t>
                      </a:r>
                    </a:p>
                  </a:txBody>
                  <a:tcPr/>
                </a:tc>
                <a:extLst>
                  <a:ext uri="{0D108BD9-81ED-4DB2-BD59-A6C34878D82A}">
                    <a16:rowId xmlns:a16="http://schemas.microsoft.com/office/drawing/2014/main" val="10000"/>
                  </a:ext>
                </a:extLst>
              </a:tr>
              <a:tr h="370840">
                <a:tc>
                  <a:txBody>
                    <a:bodyPr/>
                    <a:lstStyle/>
                    <a:p>
                      <a:pPr algn="ctr"/>
                      <a:r>
                        <a:rPr lang="es-MX" sz="1600" b="1" dirty="0"/>
                        <a:t>Fichero Socioemocional:      </a:t>
                      </a:r>
                      <a:r>
                        <a:rPr lang="es-MX" sz="1600" dirty="0"/>
                        <a:t>Se hará la reunión de imágenes que se enviarán al grupo de Madres de familia con técnicas, </a:t>
                      </a:r>
                      <a:r>
                        <a:rPr lang="es-MX" sz="1600" dirty="0" err="1"/>
                        <a:t>tips</a:t>
                      </a:r>
                      <a:r>
                        <a:rPr lang="es-MX" sz="1600" dirty="0"/>
                        <a:t> o estrategias sencillas para que los padres trabajen en casa y a su vez comprendan la importancia del desarrollo socioemocional con sus hijos y cómo esto favorece al aprendizaje, también se pedirá que compartan una técnica que ellos apliquen y comentar qué cambios han visto desde la aplicación de estas fichas.</a:t>
                      </a:r>
                    </a:p>
                  </a:txBody>
                  <a:tcPr/>
                </a:tc>
                <a:tc>
                  <a:txBody>
                    <a:bodyPr/>
                    <a:lstStyle/>
                    <a:p>
                      <a:endParaRPr lang="es-MX" sz="1600" dirty="0"/>
                    </a:p>
                    <a:p>
                      <a:endParaRPr lang="es-MX" sz="1600" dirty="0"/>
                    </a:p>
                    <a:p>
                      <a:endParaRPr lang="es-MX" sz="1600" dirty="0"/>
                    </a:p>
                    <a:p>
                      <a:endParaRPr lang="es-MX" sz="1600" dirty="0"/>
                    </a:p>
                    <a:p>
                      <a:endParaRPr lang="es-MX" sz="1600" dirty="0"/>
                    </a:p>
                    <a:p>
                      <a:endParaRPr lang="es-MX" sz="1600" dirty="0"/>
                    </a:p>
                    <a:p>
                      <a:pPr algn="ctr"/>
                      <a:r>
                        <a:rPr lang="es-MX" sz="1600" dirty="0"/>
                        <a:t>Marzo</a:t>
                      </a:r>
                    </a:p>
                  </a:txBody>
                  <a:tcPr/>
                </a:tc>
                <a:tc>
                  <a:txBody>
                    <a:bodyPr/>
                    <a:lstStyle/>
                    <a:p>
                      <a:pPr algn="ctr"/>
                      <a:endParaRPr lang="es-MX" sz="1600" dirty="0"/>
                    </a:p>
                    <a:p>
                      <a:pPr algn="ctr"/>
                      <a:endParaRPr lang="es-MX" sz="1600" dirty="0"/>
                    </a:p>
                    <a:p>
                      <a:pPr algn="ctr"/>
                      <a:endParaRPr lang="es-MX" sz="1600" dirty="0"/>
                    </a:p>
                    <a:p>
                      <a:pPr algn="ctr"/>
                      <a:endParaRPr lang="es-MX" sz="1600" dirty="0"/>
                    </a:p>
                    <a:p>
                      <a:pPr algn="ctr"/>
                      <a:endParaRPr lang="es-MX" sz="1600" dirty="0"/>
                    </a:p>
                    <a:p>
                      <a:pPr algn="ctr"/>
                      <a:endParaRPr lang="es-MX" sz="1600" dirty="0"/>
                    </a:p>
                    <a:p>
                      <a:pPr algn="ctr"/>
                      <a:r>
                        <a:rPr lang="es-MX" sz="1600" dirty="0"/>
                        <a:t>Maestra y padres</a:t>
                      </a:r>
                    </a:p>
                  </a:txBody>
                  <a:tcPr/>
                </a:tc>
                <a:tc>
                  <a:txBody>
                    <a:bodyPr/>
                    <a:lstStyle/>
                    <a:p>
                      <a:pPr algn="ctr"/>
                      <a:endParaRPr lang="es-MX" sz="1600" dirty="0"/>
                    </a:p>
                    <a:p>
                      <a:pPr algn="ctr"/>
                      <a:endParaRPr lang="es-MX" sz="1600" dirty="0"/>
                    </a:p>
                    <a:p>
                      <a:pPr algn="ctr"/>
                      <a:endParaRPr lang="es-MX" sz="1600" dirty="0"/>
                    </a:p>
                    <a:p>
                      <a:pPr algn="ctr"/>
                      <a:endParaRPr lang="es-MX" sz="1600" dirty="0"/>
                    </a:p>
                    <a:p>
                      <a:pPr algn="ctr"/>
                      <a:endParaRPr lang="es-MX" sz="1600" dirty="0"/>
                    </a:p>
                    <a:p>
                      <a:pPr algn="ctr"/>
                      <a:r>
                        <a:rPr lang="es-MX" sz="1600" dirty="0"/>
                        <a:t>-Lista de cotejo</a:t>
                      </a:r>
                    </a:p>
                    <a:p>
                      <a:pPr marL="0" marR="0" lvl="0" indent="0" algn="ctr" defTabSz="914400" rtl="0" eaLnBrk="1" fontAlgn="auto" latinLnBrk="0" hangingPunct="1">
                        <a:lnSpc>
                          <a:spcPct val="100000"/>
                        </a:lnSpc>
                        <a:spcBef>
                          <a:spcPts val="0"/>
                        </a:spcBef>
                        <a:spcAft>
                          <a:spcPts val="0"/>
                        </a:spcAft>
                        <a:buClrTx/>
                        <a:buSzTx/>
                        <a:buFontTx/>
                        <a:buNone/>
                        <a:tabLst/>
                        <a:defRPr/>
                      </a:pPr>
                      <a:r>
                        <a:rPr lang="es-MX" sz="1600" dirty="0"/>
                        <a:t>-Registro de participación</a:t>
                      </a:r>
                    </a:p>
                    <a:p>
                      <a:endParaRPr lang="es-MX" sz="1600" dirty="0"/>
                    </a:p>
                  </a:txBody>
                  <a:tcPr/>
                </a:tc>
                <a:tc>
                  <a:txBody>
                    <a:bodyPr/>
                    <a:lstStyle/>
                    <a:p>
                      <a:pPr algn="ctr"/>
                      <a:endParaRPr lang="es-MX" sz="1600" dirty="0"/>
                    </a:p>
                    <a:p>
                      <a:pPr algn="ctr"/>
                      <a:endParaRPr lang="es-MX" sz="1600" dirty="0"/>
                    </a:p>
                    <a:p>
                      <a:pPr algn="ctr"/>
                      <a:endParaRPr lang="es-MX" sz="1600" dirty="0"/>
                    </a:p>
                    <a:p>
                      <a:pPr algn="ctr"/>
                      <a:endParaRPr lang="es-MX" sz="1600" dirty="0"/>
                    </a:p>
                    <a:p>
                      <a:pPr algn="ctr"/>
                      <a:endParaRPr lang="es-MX" sz="1600" dirty="0"/>
                    </a:p>
                    <a:p>
                      <a:pPr algn="ctr"/>
                      <a:r>
                        <a:rPr lang="es-MX" sz="1600" dirty="0"/>
                        <a:t>-Videos</a:t>
                      </a:r>
                    </a:p>
                    <a:p>
                      <a:pPr algn="ctr"/>
                      <a:r>
                        <a:rPr lang="es-MX" sz="1600" dirty="0"/>
                        <a:t>-Audios</a:t>
                      </a:r>
                    </a:p>
                    <a:p>
                      <a:pPr algn="ctr"/>
                      <a:r>
                        <a:rPr lang="es-MX" sz="1600" dirty="0"/>
                        <a:t>-Fotos</a:t>
                      </a:r>
                    </a:p>
                    <a:p>
                      <a:endParaRPr lang="es-MX" sz="1600" dirty="0"/>
                    </a:p>
                  </a:txBody>
                  <a:tcPr/>
                </a:tc>
                <a:extLst>
                  <a:ext uri="{0D108BD9-81ED-4DB2-BD59-A6C34878D82A}">
                    <a16:rowId xmlns:a16="http://schemas.microsoft.com/office/drawing/2014/main" val="10001"/>
                  </a:ext>
                </a:extLst>
              </a:tr>
            </a:tbl>
          </a:graphicData>
        </a:graphic>
      </p:graphicFrame>
      <p:sp>
        <p:nvSpPr>
          <p:cNvPr id="7" name="CuadroTexto 6"/>
          <p:cNvSpPr txBox="1"/>
          <p:nvPr/>
        </p:nvSpPr>
        <p:spPr>
          <a:xfrm>
            <a:off x="4649273" y="5602311"/>
            <a:ext cx="6259132" cy="923330"/>
          </a:xfrm>
          <a:prstGeom prst="rect">
            <a:avLst/>
          </a:prstGeom>
          <a:noFill/>
        </p:spPr>
        <p:txBody>
          <a:bodyPr wrap="square" rtlCol="0">
            <a:spAutoFit/>
          </a:bodyPr>
          <a:lstStyle/>
          <a:p>
            <a:r>
              <a:rPr lang="es-MX" dirty="0"/>
              <a:t>OJO: Realizar la propuesta de UNA  ACCIÓN con todos sus componentes. Se completará la tabla con las estrategias que cada una proponga en la sesión en línea </a:t>
            </a:r>
          </a:p>
        </p:txBody>
      </p:sp>
    </p:spTree>
    <p:extLst>
      <p:ext uri="{BB962C8B-B14F-4D97-AF65-F5344CB8AC3E}">
        <p14:creationId xmlns:p14="http://schemas.microsoft.com/office/powerpoint/2010/main" val="19874510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8312126" y="3412939"/>
            <a:ext cx="3092115" cy="1196671"/>
          </a:xfrm>
        </p:spPr>
        <p:txBody>
          <a:bodyPr>
            <a:normAutofit fontScale="90000"/>
          </a:bodyPr>
          <a:lstStyle/>
          <a:p>
            <a:r>
              <a:rPr lang="es-MX" dirty="0"/>
              <a:t>Pega en este espacio el cuadro de alumnos que se identificaron en comunicación intermitente o baja participación. Puedes quitar las columnas de </a:t>
            </a:r>
            <a:r>
              <a:rPr lang="es-MX" dirty="0" err="1"/>
              <a:t>curp</a:t>
            </a:r>
            <a:r>
              <a:rPr lang="es-MX" dirty="0"/>
              <a:t>, clave de escuela y e-mail. </a:t>
            </a:r>
          </a:p>
        </p:txBody>
      </p:sp>
      <p:graphicFrame>
        <p:nvGraphicFramePr>
          <p:cNvPr id="2" name="Marcador de contenido 1">
            <a:extLst>
              <a:ext uri="{FF2B5EF4-FFF2-40B4-BE49-F238E27FC236}">
                <a16:creationId xmlns:a16="http://schemas.microsoft.com/office/drawing/2014/main" id="{78543B20-F630-426B-9B6A-41C5A7BBBAA5}"/>
              </a:ext>
            </a:extLst>
          </p:cNvPr>
          <p:cNvGraphicFramePr>
            <a:graphicFrameLocks noGrp="1"/>
          </p:cNvGraphicFramePr>
          <p:nvPr>
            <p:ph idx="1"/>
            <p:extLst>
              <p:ext uri="{D42A27DB-BD31-4B8C-83A1-F6EECF244321}">
                <p14:modId xmlns:p14="http://schemas.microsoft.com/office/powerpoint/2010/main" val="61108577"/>
              </p:ext>
            </p:extLst>
          </p:nvPr>
        </p:nvGraphicFramePr>
        <p:xfrm>
          <a:off x="1719247" y="3216491"/>
          <a:ext cx="4146292" cy="3399299"/>
        </p:xfrm>
        <a:graphic>
          <a:graphicData uri="http://schemas.openxmlformats.org/drawingml/2006/table">
            <a:tbl>
              <a:tblPr>
                <a:tableStyleId>{5C22544A-7EE6-4342-B048-85BDC9FD1C3A}</a:tableStyleId>
              </a:tblPr>
              <a:tblGrid>
                <a:gridCol w="1036573">
                  <a:extLst>
                    <a:ext uri="{9D8B030D-6E8A-4147-A177-3AD203B41FA5}">
                      <a16:colId xmlns:a16="http://schemas.microsoft.com/office/drawing/2014/main" val="1570315009"/>
                    </a:ext>
                  </a:extLst>
                </a:gridCol>
                <a:gridCol w="1036573">
                  <a:extLst>
                    <a:ext uri="{9D8B030D-6E8A-4147-A177-3AD203B41FA5}">
                      <a16:colId xmlns:a16="http://schemas.microsoft.com/office/drawing/2014/main" val="1684651255"/>
                    </a:ext>
                  </a:extLst>
                </a:gridCol>
                <a:gridCol w="1036573">
                  <a:extLst>
                    <a:ext uri="{9D8B030D-6E8A-4147-A177-3AD203B41FA5}">
                      <a16:colId xmlns:a16="http://schemas.microsoft.com/office/drawing/2014/main" val="403591644"/>
                    </a:ext>
                  </a:extLst>
                </a:gridCol>
                <a:gridCol w="1036573">
                  <a:extLst>
                    <a:ext uri="{9D8B030D-6E8A-4147-A177-3AD203B41FA5}">
                      <a16:colId xmlns:a16="http://schemas.microsoft.com/office/drawing/2014/main" val="3875919419"/>
                    </a:ext>
                  </a:extLst>
                </a:gridCol>
              </a:tblGrid>
              <a:tr h="541538">
                <a:tc>
                  <a:txBody>
                    <a:bodyPr/>
                    <a:lstStyle/>
                    <a:p>
                      <a:pPr algn="ctr" fontAlgn="ctr"/>
                      <a:r>
                        <a:rPr lang="es-MX" sz="1100" u="none" strike="noStrike" dirty="0">
                          <a:effectLst/>
                        </a:rPr>
                        <a:t>Grado</a:t>
                      </a:r>
                      <a:endParaRPr lang="es-MX" sz="1100" b="0" i="0" u="none" strike="noStrike" dirty="0">
                        <a:solidFill>
                          <a:srgbClr val="000000"/>
                        </a:solidFill>
                        <a:effectLst/>
                        <a:latin typeface="Calibri" panose="020F0502020204030204" pitchFamily="34" charset="0"/>
                      </a:endParaRPr>
                    </a:p>
                  </a:txBody>
                  <a:tcPr marL="7449" marR="7449" marT="7449" marB="0" anchor="ctr"/>
                </a:tc>
                <a:tc>
                  <a:txBody>
                    <a:bodyPr/>
                    <a:lstStyle/>
                    <a:p>
                      <a:pPr algn="ctr" fontAlgn="ctr"/>
                      <a:r>
                        <a:rPr lang="es-MX" sz="1100" u="none" strike="noStrike" dirty="0">
                          <a:effectLst/>
                        </a:rPr>
                        <a:t>Nombre</a:t>
                      </a:r>
                      <a:endParaRPr lang="es-MX" sz="1100" b="0" i="0" u="none" strike="noStrike" dirty="0">
                        <a:solidFill>
                          <a:srgbClr val="000000"/>
                        </a:solidFill>
                        <a:effectLst/>
                        <a:latin typeface="Calibri" panose="020F0502020204030204" pitchFamily="34" charset="0"/>
                      </a:endParaRPr>
                    </a:p>
                  </a:txBody>
                  <a:tcPr marL="7449" marR="7449" marT="7449" marB="0" anchor="ctr"/>
                </a:tc>
                <a:tc>
                  <a:txBody>
                    <a:bodyPr/>
                    <a:lstStyle/>
                    <a:p>
                      <a:pPr algn="ctr" fontAlgn="ctr"/>
                      <a:r>
                        <a:rPr lang="es-MX" sz="1100" u="none" strike="noStrike" dirty="0">
                          <a:effectLst/>
                        </a:rPr>
                        <a:t>Nivel de Comunicación</a:t>
                      </a:r>
                      <a:endParaRPr lang="es-MX" sz="1100" b="0" i="0" u="none" strike="noStrike" dirty="0">
                        <a:solidFill>
                          <a:srgbClr val="000000"/>
                        </a:solidFill>
                        <a:effectLst/>
                        <a:latin typeface="Calibri" panose="020F0502020204030204" pitchFamily="34" charset="0"/>
                      </a:endParaRPr>
                    </a:p>
                  </a:txBody>
                  <a:tcPr marL="7449" marR="7449" marT="7449" marB="0" anchor="ctr"/>
                </a:tc>
                <a:tc>
                  <a:txBody>
                    <a:bodyPr/>
                    <a:lstStyle/>
                    <a:p>
                      <a:pPr algn="ctr" fontAlgn="ctr"/>
                      <a:r>
                        <a:rPr lang="es-MX" sz="1100" u="none" strike="noStrike" dirty="0">
                          <a:effectLst/>
                        </a:rPr>
                        <a:t>Frecuencia</a:t>
                      </a:r>
                      <a:endParaRPr lang="es-MX" sz="1100" b="0" i="0" u="none" strike="noStrike" dirty="0">
                        <a:solidFill>
                          <a:srgbClr val="000000"/>
                        </a:solidFill>
                        <a:effectLst/>
                        <a:latin typeface="Calibri" panose="020F0502020204030204" pitchFamily="34" charset="0"/>
                      </a:endParaRPr>
                    </a:p>
                  </a:txBody>
                  <a:tcPr marL="7449" marR="7449" marT="7449" marB="0" anchor="ctr"/>
                </a:tc>
                <a:extLst>
                  <a:ext uri="{0D108BD9-81ED-4DB2-BD59-A6C34878D82A}">
                    <a16:rowId xmlns:a16="http://schemas.microsoft.com/office/drawing/2014/main" val="4177608068"/>
                  </a:ext>
                </a:extLst>
              </a:tr>
              <a:tr h="317529">
                <a:tc>
                  <a:txBody>
                    <a:bodyPr/>
                    <a:lstStyle/>
                    <a:p>
                      <a:pPr algn="ctr" fontAlgn="b"/>
                      <a:r>
                        <a:rPr lang="es-MX" sz="1100" u="none" strike="noStrike" dirty="0">
                          <a:effectLst/>
                        </a:rPr>
                        <a:t>2°</a:t>
                      </a:r>
                      <a:endParaRPr lang="es-MX" sz="1100" b="0" i="0" u="none" strike="noStrike" dirty="0">
                        <a:solidFill>
                          <a:srgbClr val="000000"/>
                        </a:solidFill>
                        <a:effectLst/>
                        <a:latin typeface="Calibri" panose="020F0502020204030204" pitchFamily="34" charset="0"/>
                      </a:endParaRPr>
                    </a:p>
                  </a:txBody>
                  <a:tcPr marL="7449" marR="7449" marT="7449" marB="0" anchor="b"/>
                </a:tc>
                <a:tc>
                  <a:txBody>
                    <a:bodyPr/>
                    <a:lstStyle/>
                    <a:p>
                      <a:pPr algn="ctr" fontAlgn="b"/>
                      <a:r>
                        <a:rPr lang="es-MX" sz="1100" u="none" strike="noStrike">
                          <a:effectLst/>
                        </a:rPr>
                        <a:t>Mar Alejandra</a:t>
                      </a:r>
                      <a:endParaRPr lang="es-MX" sz="1100" b="0" i="0" u="none" strike="noStrike">
                        <a:solidFill>
                          <a:srgbClr val="000000"/>
                        </a:solidFill>
                        <a:effectLst/>
                        <a:latin typeface="Calibri" panose="020F0502020204030204" pitchFamily="34" charset="0"/>
                      </a:endParaRPr>
                    </a:p>
                  </a:txBody>
                  <a:tcPr marL="7449" marR="7449" marT="7449" marB="0" anchor="b"/>
                </a:tc>
                <a:tc>
                  <a:txBody>
                    <a:bodyPr/>
                    <a:lstStyle/>
                    <a:p>
                      <a:pPr algn="ctr" fontAlgn="b"/>
                      <a:r>
                        <a:rPr lang="es-MX" sz="1100" u="none" strike="noStrike">
                          <a:effectLst/>
                        </a:rPr>
                        <a:t>Bajo</a:t>
                      </a:r>
                      <a:endParaRPr lang="es-MX" sz="1100" b="0" i="0" u="none" strike="noStrike">
                        <a:solidFill>
                          <a:srgbClr val="000000"/>
                        </a:solidFill>
                        <a:effectLst/>
                        <a:latin typeface="Calibri" panose="020F0502020204030204" pitchFamily="34" charset="0"/>
                      </a:endParaRPr>
                    </a:p>
                  </a:txBody>
                  <a:tcPr marL="7449" marR="7449" marT="7449" marB="0" anchor="b"/>
                </a:tc>
                <a:tc>
                  <a:txBody>
                    <a:bodyPr/>
                    <a:lstStyle/>
                    <a:p>
                      <a:pPr algn="ctr" fontAlgn="b"/>
                      <a:r>
                        <a:rPr lang="es-MX" sz="1100" u="none" strike="noStrike">
                          <a:effectLst/>
                        </a:rPr>
                        <a:t>Intermitente</a:t>
                      </a:r>
                      <a:endParaRPr lang="es-MX" sz="1100" b="0" i="0" u="none" strike="noStrike">
                        <a:solidFill>
                          <a:srgbClr val="000000"/>
                        </a:solidFill>
                        <a:effectLst/>
                        <a:latin typeface="Calibri" panose="020F0502020204030204" pitchFamily="34" charset="0"/>
                      </a:endParaRPr>
                    </a:p>
                  </a:txBody>
                  <a:tcPr marL="7449" marR="7449" marT="7449" marB="0" anchor="b"/>
                </a:tc>
                <a:extLst>
                  <a:ext uri="{0D108BD9-81ED-4DB2-BD59-A6C34878D82A}">
                    <a16:rowId xmlns:a16="http://schemas.microsoft.com/office/drawing/2014/main" val="3166750764"/>
                  </a:ext>
                </a:extLst>
              </a:tr>
              <a:tr h="317529">
                <a:tc>
                  <a:txBody>
                    <a:bodyPr/>
                    <a:lstStyle/>
                    <a:p>
                      <a:pPr algn="ctr" fontAlgn="b"/>
                      <a:r>
                        <a:rPr lang="es-MX" sz="1100" u="none" strike="noStrike">
                          <a:effectLst/>
                        </a:rPr>
                        <a:t>2°</a:t>
                      </a:r>
                      <a:endParaRPr lang="es-MX" sz="1100" b="0" i="0" u="none" strike="noStrike">
                        <a:solidFill>
                          <a:srgbClr val="000000"/>
                        </a:solidFill>
                        <a:effectLst/>
                        <a:latin typeface="Calibri" panose="020F0502020204030204" pitchFamily="34" charset="0"/>
                      </a:endParaRPr>
                    </a:p>
                  </a:txBody>
                  <a:tcPr marL="7449" marR="7449" marT="7449" marB="0" anchor="b"/>
                </a:tc>
                <a:tc>
                  <a:txBody>
                    <a:bodyPr/>
                    <a:lstStyle/>
                    <a:p>
                      <a:pPr algn="ctr" fontAlgn="b"/>
                      <a:r>
                        <a:rPr lang="es-MX" sz="1100" u="none" strike="noStrike" dirty="0">
                          <a:effectLst/>
                        </a:rPr>
                        <a:t>Leah</a:t>
                      </a:r>
                      <a:endParaRPr lang="es-MX" sz="1100" b="0" i="0" u="none" strike="noStrike" dirty="0">
                        <a:solidFill>
                          <a:srgbClr val="000000"/>
                        </a:solidFill>
                        <a:effectLst/>
                        <a:latin typeface="Calibri" panose="020F0502020204030204" pitchFamily="34" charset="0"/>
                      </a:endParaRPr>
                    </a:p>
                  </a:txBody>
                  <a:tcPr marL="7449" marR="7449" marT="7449" marB="0" anchor="b"/>
                </a:tc>
                <a:tc>
                  <a:txBody>
                    <a:bodyPr/>
                    <a:lstStyle/>
                    <a:p>
                      <a:pPr algn="ctr" fontAlgn="b"/>
                      <a:r>
                        <a:rPr lang="es-MX" sz="1100" u="none" strike="noStrike">
                          <a:effectLst/>
                        </a:rPr>
                        <a:t>Bajo</a:t>
                      </a:r>
                      <a:endParaRPr lang="es-MX" sz="1100" b="0" i="0" u="none" strike="noStrike">
                        <a:solidFill>
                          <a:srgbClr val="000000"/>
                        </a:solidFill>
                        <a:effectLst/>
                        <a:latin typeface="Calibri" panose="020F0502020204030204" pitchFamily="34" charset="0"/>
                      </a:endParaRPr>
                    </a:p>
                  </a:txBody>
                  <a:tcPr marL="7449" marR="7449" marT="7449" marB="0" anchor="b"/>
                </a:tc>
                <a:tc>
                  <a:txBody>
                    <a:bodyPr/>
                    <a:lstStyle/>
                    <a:p>
                      <a:pPr algn="ctr" fontAlgn="b"/>
                      <a:r>
                        <a:rPr lang="es-MX" sz="1100" u="none" strike="noStrike">
                          <a:effectLst/>
                        </a:rPr>
                        <a:t>Intermitente</a:t>
                      </a:r>
                      <a:endParaRPr lang="es-MX" sz="1100" b="0" i="0" u="none" strike="noStrike">
                        <a:solidFill>
                          <a:srgbClr val="000000"/>
                        </a:solidFill>
                        <a:effectLst/>
                        <a:latin typeface="Calibri" panose="020F0502020204030204" pitchFamily="34" charset="0"/>
                      </a:endParaRPr>
                    </a:p>
                  </a:txBody>
                  <a:tcPr marL="7449" marR="7449" marT="7449" marB="0" anchor="b"/>
                </a:tc>
                <a:extLst>
                  <a:ext uri="{0D108BD9-81ED-4DB2-BD59-A6C34878D82A}">
                    <a16:rowId xmlns:a16="http://schemas.microsoft.com/office/drawing/2014/main" val="1845646600"/>
                  </a:ext>
                </a:extLst>
              </a:tr>
              <a:tr h="317529">
                <a:tc>
                  <a:txBody>
                    <a:bodyPr/>
                    <a:lstStyle/>
                    <a:p>
                      <a:pPr algn="ctr" fontAlgn="b"/>
                      <a:r>
                        <a:rPr lang="es-MX" sz="1100" u="none" strike="noStrike">
                          <a:effectLst/>
                        </a:rPr>
                        <a:t>2°</a:t>
                      </a:r>
                      <a:endParaRPr lang="es-MX" sz="1100" b="0" i="0" u="none" strike="noStrike">
                        <a:solidFill>
                          <a:srgbClr val="000000"/>
                        </a:solidFill>
                        <a:effectLst/>
                        <a:latin typeface="Calibri" panose="020F0502020204030204" pitchFamily="34" charset="0"/>
                      </a:endParaRPr>
                    </a:p>
                  </a:txBody>
                  <a:tcPr marL="7449" marR="7449" marT="7449" marB="0" anchor="b"/>
                </a:tc>
                <a:tc>
                  <a:txBody>
                    <a:bodyPr/>
                    <a:lstStyle/>
                    <a:p>
                      <a:pPr algn="ctr" fontAlgn="b"/>
                      <a:r>
                        <a:rPr lang="es-MX" sz="1100" u="none" strike="noStrike" dirty="0">
                          <a:effectLst/>
                        </a:rPr>
                        <a:t>Gael</a:t>
                      </a:r>
                      <a:endParaRPr lang="es-MX" sz="1100" b="0" i="0" u="none" strike="noStrike" dirty="0">
                        <a:solidFill>
                          <a:srgbClr val="000000"/>
                        </a:solidFill>
                        <a:effectLst/>
                        <a:latin typeface="Calibri" panose="020F0502020204030204" pitchFamily="34" charset="0"/>
                      </a:endParaRPr>
                    </a:p>
                  </a:txBody>
                  <a:tcPr marL="7449" marR="7449" marT="7449" marB="0" anchor="b"/>
                </a:tc>
                <a:tc>
                  <a:txBody>
                    <a:bodyPr/>
                    <a:lstStyle/>
                    <a:p>
                      <a:pPr algn="ctr" fontAlgn="b"/>
                      <a:r>
                        <a:rPr lang="es-MX" sz="1100" u="none" strike="noStrike" dirty="0">
                          <a:effectLst/>
                        </a:rPr>
                        <a:t>Medio</a:t>
                      </a:r>
                      <a:endParaRPr lang="es-MX" sz="1100" b="0" i="0" u="none" strike="noStrike" dirty="0">
                        <a:solidFill>
                          <a:srgbClr val="000000"/>
                        </a:solidFill>
                        <a:effectLst/>
                        <a:latin typeface="Calibri" panose="020F0502020204030204" pitchFamily="34" charset="0"/>
                      </a:endParaRPr>
                    </a:p>
                  </a:txBody>
                  <a:tcPr marL="7449" marR="7449" marT="7449" marB="0" anchor="b"/>
                </a:tc>
                <a:tc>
                  <a:txBody>
                    <a:bodyPr/>
                    <a:lstStyle/>
                    <a:p>
                      <a:pPr algn="ctr" fontAlgn="b"/>
                      <a:r>
                        <a:rPr lang="es-MX" sz="1100" u="none" strike="noStrike">
                          <a:effectLst/>
                        </a:rPr>
                        <a:t>Intermitente</a:t>
                      </a:r>
                      <a:endParaRPr lang="es-MX" sz="1100" b="0" i="0" u="none" strike="noStrike">
                        <a:solidFill>
                          <a:srgbClr val="000000"/>
                        </a:solidFill>
                        <a:effectLst/>
                        <a:latin typeface="Calibri" panose="020F0502020204030204" pitchFamily="34" charset="0"/>
                      </a:endParaRPr>
                    </a:p>
                  </a:txBody>
                  <a:tcPr marL="7449" marR="7449" marT="7449" marB="0" anchor="b"/>
                </a:tc>
                <a:extLst>
                  <a:ext uri="{0D108BD9-81ED-4DB2-BD59-A6C34878D82A}">
                    <a16:rowId xmlns:a16="http://schemas.microsoft.com/office/drawing/2014/main" val="1904444740"/>
                  </a:ext>
                </a:extLst>
              </a:tr>
              <a:tr h="317529">
                <a:tc>
                  <a:txBody>
                    <a:bodyPr/>
                    <a:lstStyle/>
                    <a:p>
                      <a:pPr algn="ctr" fontAlgn="b"/>
                      <a:r>
                        <a:rPr lang="es-MX" sz="1100" u="none" strike="noStrike">
                          <a:effectLst/>
                        </a:rPr>
                        <a:t>2°</a:t>
                      </a:r>
                      <a:endParaRPr lang="es-MX" sz="1100" b="0" i="0" u="none" strike="noStrike">
                        <a:solidFill>
                          <a:srgbClr val="000000"/>
                        </a:solidFill>
                        <a:effectLst/>
                        <a:latin typeface="Calibri" panose="020F0502020204030204" pitchFamily="34" charset="0"/>
                      </a:endParaRPr>
                    </a:p>
                  </a:txBody>
                  <a:tcPr marL="7449" marR="7449" marT="7449" marB="0" anchor="b"/>
                </a:tc>
                <a:tc>
                  <a:txBody>
                    <a:bodyPr/>
                    <a:lstStyle/>
                    <a:p>
                      <a:pPr algn="ctr" fontAlgn="b"/>
                      <a:r>
                        <a:rPr lang="es-MX" sz="1100" u="none" strike="noStrike">
                          <a:effectLst/>
                        </a:rPr>
                        <a:t>Daniel</a:t>
                      </a:r>
                      <a:endParaRPr lang="es-MX" sz="1100" b="0" i="0" u="none" strike="noStrike">
                        <a:solidFill>
                          <a:srgbClr val="000000"/>
                        </a:solidFill>
                        <a:effectLst/>
                        <a:latin typeface="Calibri" panose="020F0502020204030204" pitchFamily="34" charset="0"/>
                      </a:endParaRPr>
                    </a:p>
                  </a:txBody>
                  <a:tcPr marL="7449" marR="7449" marT="7449" marB="0" anchor="b"/>
                </a:tc>
                <a:tc>
                  <a:txBody>
                    <a:bodyPr/>
                    <a:lstStyle/>
                    <a:p>
                      <a:pPr algn="ctr" fontAlgn="b"/>
                      <a:r>
                        <a:rPr lang="es-MX" sz="1100" b="0" i="0" u="none" strike="noStrike" dirty="0">
                          <a:solidFill>
                            <a:srgbClr val="000000"/>
                          </a:solidFill>
                          <a:effectLst/>
                          <a:latin typeface="Calibri" panose="020F0502020204030204" pitchFamily="34" charset="0"/>
                        </a:rPr>
                        <a:t>Nulo</a:t>
                      </a:r>
                    </a:p>
                  </a:txBody>
                  <a:tcPr marL="7449" marR="7449" marT="7449" marB="0" anchor="b"/>
                </a:tc>
                <a:tc>
                  <a:txBody>
                    <a:bodyPr/>
                    <a:lstStyle/>
                    <a:p>
                      <a:pPr algn="ctr" fontAlgn="b"/>
                      <a:r>
                        <a:rPr lang="es-MX" sz="1100" u="none" strike="noStrike">
                          <a:effectLst/>
                        </a:rPr>
                        <a:t>Intermitente</a:t>
                      </a:r>
                      <a:endParaRPr lang="es-MX" sz="1100" b="0" i="0" u="none" strike="noStrike">
                        <a:solidFill>
                          <a:srgbClr val="000000"/>
                        </a:solidFill>
                        <a:effectLst/>
                        <a:latin typeface="Calibri" panose="020F0502020204030204" pitchFamily="34" charset="0"/>
                      </a:endParaRPr>
                    </a:p>
                  </a:txBody>
                  <a:tcPr marL="7449" marR="7449" marT="7449" marB="0" anchor="b"/>
                </a:tc>
                <a:extLst>
                  <a:ext uri="{0D108BD9-81ED-4DB2-BD59-A6C34878D82A}">
                    <a16:rowId xmlns:a16="http://schemas.microsoft.com/office/drawing/2014/main" val="2056833318"/>
                  </a:ext>
                </a:extLst>
              </a:tr>
              <a:tr h="317529">
                <a:tc>
                  <a:txBody>
                    <a:bodyPr/>
                    <a:lstStyle/>
                    <a:p>
                      <a:pPr algn="ctr" fontAlgn="b"/>
                      <a:r>
                        <a:rPr lang="es-MX" sz="1100" u="none" strike="noStrike">
                          <a:effectLst/>
                        </a:rPr>
                        <a:t>3°</a:t>
                      </a:r>
                      <a:endParaRPr lang="es-MX" sz="1100" b="0" i="0" u="none" strike="noStrike">
                        <a:solidFill>
                          <a:srgbClr val="000000"/>
                        </a:solidFill>
                        <a:effectLst/>
                        <a:latin typeface="Calibri" panose="020F0502020204030204" pitchFamily="34" charset="0"/>
                      </a:endParaRPr>
                    </a:p>
                  </a:txBody>
                  <a:tcPr marL="7449" marR="7449" marT="7449" marB="0" anchor="b"/>
                </a:tc>
                <a:tc>
                  <a:txBody>
                    <a:bodyPr/>
                    <a:lstStyle/>
                    <a:p>
                      <a:pPr algn="ctr" fontAlgn="b"/>
                      <a:r>
                        <a:rPr lang="es-MX" sz="1100" u="none" strike="noStrike">
                          <a:effectLst/>
                        </a:rPr>
                        <a:t>Mayte Galilea</a:t>
                      </a:r>
                      <a:endParaRPr lang="es-MX" sz="1100" b="0" i="0" u="none" strike="noStrike">
                        <a:solidFill>
                          <a:srgbClr val="000000"/>
                        </a:solidFill>
                        <a:effectLst/>
                        <a:latin typeface="Calibri" panose="020F0502020204030204" pitchFamily="34" charset="0"/>
                      </a:endParaRPr>
                    </a:p>
                  </a:txBody>
                  <a:tcPr marL="7449" marR="7449" marT="7449" marB="0" anchor="b"/>
                </a:tc>
                <a:tc>
                  <a:txBody>
                    <a:bodyPr/>
                    <a:lstStyle/>
                    <a:p>
                      <a:pPr algn="ctr" fontAlgn="b"/>
                      <a:r>
                        <a:rPr lang="es-MX" sz="1100" u="none" strike="noStrike" dirty="0">
                          <a:effectLst/>
                        </a:rPr>
                        <a:t>Medio</a:t>
                      </a:r>
                      <a:endParaRPr lang="es-MX" sz="1100" b="0" i="0" u="none" strike="noStrike" dirty="0">
                        <a:solidFill>
                          <a:srgbClr val="000000"/>
                        </a:solidFill>
                        <a:effectLst/>
                        <a:latin typeface="Calibri" panose="020F0502020204030204" pitchFamily="34" charset="0"/>
                      </a:endParaRPr>
                    </a:p>
                  </a:txBody>
                  <a:tcPr marL="7449" marR="7449" marT="7449" marB="0" anchor="b"/>
                </a:tc>
                <a:tc>
                  <a:txBody>
                    <a:bodyPr/>
                    <a:lstStyle/>
                    <a:p>
                      <a:pPr algn="ctr" fontAlgn="b"/>
                      <a:r>
                        <a:rPr lang="es-MX" sz="1100" u="none" strike="noStrike">
                          <a:effectLst/>
                        </a:rPr>
                        <a:t>Intermitente</a:t>
                      </a:r>
                      <a:endParaRPr lang="es-MX" sz="1100" b="0" i="0" u="none" strike="noStrike">
                        <a:solidFill>
                          <a:srgbClr val="000000"/>
                        </a:solidFill>
                        <a:effectLst/>
                        <a:latin typeface="Calibri" panose="020F0502020204030204" pitchFamily="34" charset="0"/>
                      </a:endParaRPr>
                    </a:p>
                  </a:txBody>
                  <a:tcPr marL="7449" marR="7449" marT="7449" marB="0" anchor="b"/>
                </a:tc>
                <a:extLst>
                  <a:ext uri="{0D108BD9-81ED-4DB2-BD59-A6C34878D82A}">
                    <a16:rowId xmlns:a16="http://schemas.microsoft.com/office/drawing/2014/main" val="925194903"/>
                  </a:ext>
                </a:extLst>
              </a:tr>
              <a:tr h="317529">
                <a:tc>
                  <a:txBody>
                    <a:bodyPr/>
                    <a:lstStyle/>
                    <a:p>
                      <a:pPr algn="ctr" fontAlgn="b"/>
                      <a:r>
                        <a:rPr lang="es-MX" sz="1100" u="none" strike="noStrike">
                          <a:effectLst/>
                        </a:rPr>
                        <a:t>3°</a:t>
                      </a:r>
                      <a:endParaRPr lang="es-MX" sz="1100" b="0" i="0" u="none" strike="noStrike">
                        <a:solidFill>
                          <a:srgbClr val="000000"/>
                        </a:solidFill>
                        <a:effectLst/>
                        <a:latin typeface="Calibri" panose="020F0502020204030204" pitchFamily="34" charset="0"/>
                      </a:endParaRPr>
                    </a:p>
                  </a:txBody>
                  <a:tcPr marL="7449" marR="7449" marT="7449" marB="0" anchor="b"/>
                </a:tc>
                <a:tc>
                  <a:txBody>
                    <a:bodyPr/>
                    <a:lstStyle/>
                    <a:p>
                      <a:pPr algn="ctr" fontAlgn="b"/>
                      <a:r>
                        <a:rPr lang="es-MX" sz="1100" u="none" strike="noStrike">
                          <a:effectLst/>
                        </a:rPr>
                        <a:t>Aranza</a:t>
                      </a:r>
                      <a:endParaRPr lang="es-MX" sz="1100" b="0" i="0" u="none" strike="noStrike">
                        <a:solidFill>
                          <a:srgbClr val="000000"/>
                        </a:solidFill>
                        <a:effectLst/>
                        <a:latin typeface="Calibri" panose="020F0502020204030204" pitchFamily="34" charset="0"/>
                      </a:endParaRPr>
                    </a:p>
                  </a:txBody>
                  <a:tcPr marL="7449" marR="7449" marT="7449" marB="0" anchor="b"/>
                </a:tc>
                <a:tc>
                  <a:txBody>
                    <a:bodyPr/>
                    <a:lstStyle/>
                    <a:p>
                      <a:pPr algn="ctr" fontAlgn="b"/>
                      <a:r>
                        <a:rPr lang="es-MX" sz="1100" u="none" strike="noStrike" dirty="0">
                          <a:effectLst/>
                        </a:rPr>
                        <a:t>Medio</a:t>
                      </a:r>
                      <a:endParaRPr lang="es-MX" sz="1100" b="0" i="0" u="none" strike="noStrike" dirty="0">
                        <a:solidFill>
                          <a:srgbClr val="000000"/>
                        </a:solidFill>
                        <a:effectLst/>
                        <a:latin typeface="Calibri" panose="020F0502020204030204" pitchFamily="34" charset="0"/>
                      </a:endParaRPr>
                    </a:p>
                  </a:txBody>
                  <a:tcPr marL="7449" marR="7449" marT="7449" marB="0" anchor="b"/>
                </a:tc>
                <a:tc>
                  <a:txBody>
                    <a:bodyPr/>
                    <a:lstStyle/>
                    <a:p>
                      <a:pPr algn="ctr" fontAlgn="b"/>
                      <a:r>
                        <a:rPr lang="es-MX" sz="1100" u="none" strike="noStrike" dirty="0">
                          <a:effectLst/>
                        </a:rPr>
                        <a:t>Intermitente</a:t>
                      </a:r>
                      <a:endParaRPr lang="es-MX" sz="1100" b="0" i="0" u="none" strike="noStrike" dirty="0">
                        <a:solidFill>
                          <a:srgbClr val="000000"/>
                        </a:solidFill>
                        <a:effectLst/>
                        <a:latin typeface="Calibri" panose="020F0502020204030204" pitchFamily="34" charset="0"/>
                      </a:endParaRPr>
                    </a:p>
                  </a:txBody>
                  <a:tcPr marL="7449" marR="7449" marT="7449" marB="0" anchor="b"/>
                </a:tc>
                <a:extLst>
                  <a:ext uri="{0D108BD9-81ED-4DB2-BD59-A6C34878D82A}">
                    <a16:rowId xmlns:a16="http://schemas.microsoft.com/office/drawing/2014/main" val="449712868"/>
                  </a:ext>
                </a:extLst>
              </a:tr>
              <a:tr h="317529">
                <a:tc>
                  <a:txBody>
                    <a:bodyPr/>
                    <a:lstStyle/>
                    <a:p>
                      <a:pPr algn="ctr" fontAlgn="b"/>
                      <a:r>
                        <a:rPr lang="es-MX" sz="1100" u="none" strike="noStrike">
                          <a:effectLst/>
                        </a:rPr>
                        <a:t>3°</a:t>
                      </a:r>
                      <a:endParaRPr lang="es-MX" sz="1100" b="0" i="0" u="none" strike="noStrike">
                        <a:solidFill>
                          <a:srgbClr val="000000"/>
                        </a:solidFill>
                        <a:effectLst/>
                        <a:latin typeface="Calibri" panose="020F0502020204030204" pitchFamily="34" charset="0"/>
                      </a:endParaRPr>
                    </a:p>
                  </a:txBody>
                  <a:tcPr marL="7449" marR="7449" marT="7449" marB="0" anchor="b"/>
                </a:tc>
                <a:tc>
                  <a:txBody>
                    <a:bodyPr/>
                    <a:lstStyle/>
                    <a:p>
                      <a:pPr algn="ctr" fontAlgn="b"/>
                      <a:r>
                        <a:rPr lang="es-MX" sz="1100" u="none" strike="noStrike">
                          <a:effectLst/>
                        </a:rPr>
                        <a:t>Fabian</a:t>
                      </a:r>
                      <a:endParaRPr lang="es-MX" sz="1100" b="0" i="0" u="none" strike="noStrike">
                        <a:solidFill>
                          <a:srgbClr val="000000"/>
                        </a:solidFill>
                        <a:effectLst/>
                        <a:latin typeface="Calibri" panose="020F0502020204030204" pitchFamily="34" charset="0"/>
                      </a:endParaRPr>
                    </a:p>
                  </a:txBody>
                  <a:tcPr marL="7449" marR="7449" marT="7449" marB="0" anchor="b"/>
                </a:tc>
                <a:tc>
                  <a:txBody>
                    <a:bodyPr/>
                    <a:lstStyle/>
                    <a:p>
                      <a:pPr algn="ctr" fontAlgn="b"/>
                      <a:r>
                        <a:rPr lang="es-MX" sz="1100" u="none" strike="noStrike">
                          <a:effectLst/>
                        </a:rPr>
                        <a:t>Medio</a:t>
                      </a:r>
                      <a:endParaRPr lang="es-MX" sz="1100" b="0" i="0" u="none" strike="noStrike">
                        <a:solidFill>
                          <a:srgbClr val="000000"/>
                        </a:solidFill>
                        <a:effectLst/>
                        <a:latin typeface="Calibri" panose="020F0502020204030204" pitchFamily="34" charset="0"/>
                      </a:endParaRPr>
                    </a:p>
                  </a:txBody>
                  <a:tcPr marL="7449" marR="7449" marT="7449" marB="0" anchor="b"/>
                </a:tc>
                <a:tc>
                  <a:txBody>
                    <a:bodyPr/>
                    <a:lstStyle/>
                    <a:p>
                      <a:pPr algn="ctr" fontAlgn="b"/>
                      <a:r>
                        <a:rPr lang="es-MX" sz="1100" u="none" strike="noStrike" dirty="0">
                          <a:effectLst/>
                        </a:rPr>
                        <a:t>Intermitente</a:t>
                      </a:r>
                      <a:endParaRPr lang="es-MX" sz="1100" b="0" i="0" u="none" strike="noStrike" dirty="0">
                        <a:solidFill>
                          <a:srgbClr val="000000"/>
                        </a:solidFill>
                        <a:effectLst/>
                        <a:latin typeface="Calibri" panose="020F0502020204030204" pitchFamily="34" charset="0"/>
                      </a:endParaRPr>
                    </a:p>
                  </a:txBody>
                  <a:tcPr marL="7449" marR="7449" marT="7449" marB="0" anchor="b"/>
                </a:tc>
                <a:extLst>
                  <a:ext uri="{0D108BD9-81ED-4DB2-BD59-A6C34878D82A}">
                    <a16:rowId xmlns:a16="http://schemas.microsoft.com/office/drawing/2014/main" val="1506171468"/>
                  </a:ext>
                </a:extLst>
              </a:tr>
              <a:tr h="317529">
                <a:tc>
                  <a:txBody>
                    <a:bodyPr/>
                    <a:lstStyle/>
                    <a:p>
                      <a:pPr algn="ctr" fontAlgn="b"/>
                      <a:r>
                        <a:rPr lang="es-MX" sz="1100" u="none" strike="noStrike">
                          <a:effectLst/>
                        </a:rPr>
                        <a:t>3°</a:t>
                      </a:r>
                      <a:endParaRPr lang="es-MX" sz="1100" b="0" i="0" u="none" strike="noStrike">
                        <a:solidFill>
                          <a:srgbClr val="000000"/>
                        </a:solidFill>
                        <a:effectLst/>
                        <a:latin typeface="Calibri" panose="020F0502020204030204" pitchFamily="34" charset="0"/>
                      </a:endParaRPr>
                    </a:p>
                  </a:txBody>
                  <a:tcPr marL="7449" marR="7449" marT="7449" marB="0" anchor="b"/>
                </a:tc>
                <a:tc>
                  <a:txBody>
                    <a:bodyPr/>
                    <a:lstStyle/>
                    <a:p>
                      <a:pPr algn="ctr" fontAlgn="b"/>
                      <a:r>
                        <a:rPr lang="es-MX" sz="1100" u="none" strike="noStrike">
                          <a:effectLst/>
                        </a:rPr>
                        <a:t>Margarita Maday </a:t>
                      </a:r>
                      <a:endParaRPr lang="es-MX" sz="1100" b="0" i="0" u="none" strike="noStrike">
                        <a:solidFill>
                          <a:srgbClr val="000000"/>
                        </a:solidFill>
                        <a:effectLst/>
                        <a:latin typeface="Calibri" panose="020F0502020204030204" pitchFamily="34" charset="0"/>
                      </a:endParaRPr>
                    </a:p>
                  </a:txBody>
                  <a:tcPr marL="7449" marR="7449" marT="7449" marB="0" anchor="b"/>
                </a:tc>
                <a:tc>
                  <a:txBody>
                    <a:bodyPr/>
                    <a:lstStyle/>
                    <a:p>
                      <a:pPr algn="ctr" fontAlgn="b"/>
                      <a:r>
                        <a:rPr lang="es-MX" sz="1100" u="none" strike="noStrike">
                          <a:effectLst/>
                        </a:rPr>
                        <a:t>Bajo</a:t>
                      </a:r>
                      <a:endParaRPr lang="es-MX" sz="1100" b="0" i="0" u="none" strike="noStrike">
                        <a:solidFill>
                          <a:srgbClr val="000000"/>
                        </a:solidFill>
                        <a:effectLst/>
                        <a:latin typeface="Calibri" panose="020F0502020204030204" pitchFamily="34" charset="0"/>
                      </a:endParaRPr>
                    </a:p>
                  </a:txBody>
                  <a:tcPr marL="7449" marR="7449" marT="7449" marB="0" anchor="b"/>
                </a:tc>
                <a:tc>
                  <a:txBody>
                    <a:bodyPr/>
                    <a:lstStyle/>
                    <a:p>
                      <a:pPr algn="ctr" fontAlgn="b"/>
                      <a:r>
                        <a:rPr lang="es-MX" sz="1100" u="none" strike="noStrike" dirty="0">
                          <a:effectLst/>
                        </a:rPr>
                        <a:t>Intermitente</a:t>
                      </a:r>
                      <a:endParaRPr lang="es-MX" sz="1100" b="0" i="0" u="none" strike="noStrike" dirty="0">
                        <a:solidFill>
                          <a:srgbClr val="000000"/>
                        </a:solidFill>
                        <a:effectLst/>
                        <a:latin typeface="Calibri" panose="020F0502020204030204" pitchFamily="34" charset="0"/>
                      </a:endParaRPr>
                    </a:p>
                  </a:txBody>
                  <a:tcPr marL="7449" marR="7449" marT="7449" marB="0" anchor="b"/>
                </a:tc>
                <a:extLst>
                  <a:ext uri="{0D108BD9-81ED-4DB2-BD59-A6C34878D82A}">
                    <a16:rowId xmlns:a16="http://schemas.microsoft.com/office/drawing/2014/main" val="2517133614"/>
                  </a:ext>
                </a:extLst>
              </a:tr>
              <a:tr h="317529">
                <a:tc>
                  <a:txBody>
                    <a:bodyPr/>
                    <a:lstStyle/>
                    <a:p>
                      <a:pPr algn="ctr" fontAlgn="b"/>
                      <a:r>
                        <a:rPr lang="es-MX" sz="1100" u="none" strike="noStrike">
                          <a:effectLst/>
                        </a:rPr>
                        <a:t>3°</a:t>
                      </a:r>
                      <a:endParaRPr lang="es-MX" sz="1100" b="0" i="0" u="none" strike="noStrike">
                        <a:solidFill>
                          <a:srgbClr val="000000"/>
                        </a:solidFill>
                        <a:effectLst/>
                        <a:latin typeface="Calibri" panose="020F0502020204030204" pitchFamily="34" charset="0"/>
                      </a:endParaRPr>
                    </a:p>
                  </a:txBody>
                  <a:tcPr marL="7449" marR="7449" marT="7449" marB="0" anchor="b"/>
                </a:tc>
                <a:tc>
                  <a:txBody>
                    <a:bodyPr/>
                    <a:lstStyle/>
                    <a:p>
                      <a:pPr algn="ctr" fontAlgn="b"/>
                      <a:r>
                        <a:rPr lang="es-MX" sz="1100" u="none" strike="noStrike" dirty="0">
                          <a:effectLst/>
                        </a:rPr>
                        <a:t>Sabino</a:t>
                      </a:r>
                      <a:endParaRPr lang="es-MX" sz="1100" b="0" i="0" u="none" strike="noStrike" dirty="0">
                        <a:solidFill>
                          <a:srgbClr val="000000"/>
                        </a:solidFill>
                        <a:effectLst/>
                        <a:latin typeface="Calibri" panose="020F0502020204030204" pitchFamily="34" charset="0"/>
                      </a:endParaRPr>
                    </a:p>
                  </a:txBody>
                  <a:tcPr marL="7449" marR="7449" marT="7449" marB="0" anchor="b"/>
                </a:tc>
                <a:tc>
                  <a:txBody>
                    <a:bodyPr/>
                    <a:lstStyle/>
                    <a:p>
                      <a:pPr algn="ctr" fontAlgn="b"/>
                      <a:r>
                        <a:rPr lang="es-MX" sz="1100" u="none" strike="noStrike">
                          <a:effectLst/>
                        </a:rPr>
                        <a:t>Nulo</a:t>
                      </a:r>
                      <a:endParaRPr lang="es-MX" sz="1100" b="0" i="0" u="none" strike="noStrike">
                        <a:solidFill>
                          <a:srgbClr val="000000"/>
                        </a:solidFill>
                        <a:effectLst/>
                        <a:latin typeface="Calibri" panose="020F0502020204030204" pitchFamily="34" charset="0"/>
                      </a:endParaRPr>
                    </a:p>
                  </a:txBody>
                  <a:tcPr marL="7449" marR="7449" marT="7449" marB="0" anchor="b"/>
                </a:tc>
                <a:tc>
                  <a:txBody>
                    <a:bodyPr/>
                    <a:lstStyle/>
                    <a:p>
                      <a:pPr algn="ctr" fontAlgn="b"/>
                      <a:r>
                        <a:rPr lang="es-MX" sz="1100" u="none" strike="noStrike" dirty="0">
                          <a:effectLst/>
                        </a:rPr>
                        <a:t>Inexistente</a:t>
                      </a:r>
                      <a:endParaRPr lang="es-MX" sz="1100" b="0" i="0" u="none" strike="noStrike" dirty="0">
                        <a:solidFill>
                          <a:srgbClr val="000000"/>
                        </a:solidFill>
                        <a:effectLst/>
                        <a:latin typeface="Calibri" panose="020F0502020204030204" pitchFamily="34" charset="0"/>
                      </a:endParaRPr>
                    </a:p>
                  </a:txBody>
                  <a:tcPr marL="7449" marR="7449" marT="7449" marB="0" anchor="b"/>
                </a:tc>
                <a:extLst>
                  <a:ext uri="{0D108BD9-81ED-4DB2-BD59-A6C34878D82A}">
                    <a16:rowId xmlns:a16="http://schemas.microsoft.com/office/drawing/2014/main" val="1552473883"/>
                  </a:ext>
                </a:extLst>
              </a:tr>
            </a:tbl>
          </a:graphicData>
        </a:graphic>
      </p:graphicFrame>
      <p:graphicFrame>
        <p:nvGraphicFramePr>
          <p:cNvPr id="10" name="Gráfico 9">
            <a:extLst>
              <a:ext uri="{FF2B5EF4-FFF2-40B4-BE49-F238E27FC236}">
                <a16:creationId xmlns:a16="http://schemas.microsoft.com/office/drawing/2014/main" id="{8A76C11B-E610-43C1-B920-56B861C164F0}"/>
              </a:ext>
            </a:extLst>
          </p:cNvPr>
          <p:cNvGraphicFramePr/>
          <p:nvPr>
            <p:extLst>
              <p:ext uri="{D42A27DB-BD31-4B8C-83A1-F6EECF244321}">
                <p14:modId xmlns:p14="http://schemas.microsoft.com/office/powerpoint/2010/main" val="1881564428"/>
              </p:ext>
            </p:extLst>
          </p:nvPr>
        </p:nvGraphicFramePr>
        <p:xfrm>
          <a:off x="1795447" y="0"/>
          <a:ext cx="4395803" cy="3429001"/>
        </p:xfrm>
        <a:graphic>
          <a:graphicData uri="http://schemas.openxmlformats.org/drawingml/2006/chart">
            <c:chart xmlns:c="http://schemas.openxmlformats.org/drawingml/2006/chart" xmlns:r="http://schemas.openxmlformats.org/officeDocument/2006/relationships" r:id="rId2"/>
          </a:graphicData>
        </a:graphic>
      </p:graphicFrame>
      <p:sp>
        <p:nvSpPr>
          <p:cNvPr id="11" name="CuadroTexto 1">
            <a:extLst>
              <a:ext uri="{FF2B5EF4-FFF2-40B4-BE49-F238E27FC236}">
                <a16:creationId xmlns:a16="http://schemas.microsoft.com/office/drawing/2014/main" id="{AA995C5A-3EC2-4BA8-A79A-A5C2463BC894}"/>
              </a:ext>
            </a:extLst>
          </p:cNvPr>
          <p:cNvSpPr txBox="1"/>
          <p:nvPr/>
        </p:nvSpPr>
        <p:spPr>
          <a:xfrm>
            <a:off x="3449236" y="1714500"/>
            <a:ext cx="264327" cy="26670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MX" sz="1800" dirty="0">
                <a:solidFill>
                  <a:schemeClr val="bg1"/>
                </a:solidFill>
              </a:rPr>
              <a:t>7</a:t>
            </a:r>
          </a:p>
        </p:txBody>
      </p:sp>
      <p:sp>
        <p:nvSpPr>
          <p:cNvPr id="12" name="CuadroTexto 1">
            <a:extLst>
              <a:ext uri="{FF2B5EF4-FFF2-40B4-BE49-F238E27FC236}">
                <a16:creationId xmlns:a16="http://schemas.microsoft.com/office/drawing/2014/main" id="{AA995C5A-3EC2-4BA8-A79A-A5C2463BC894}"/>
              </a:ext>
            </a:extLst>
          </p:cNvPr>
          <p:cNvSpPr txBox="1"/>
          <p:nvPr/>
        </p:nvSpPr>
        <p:spPr>
          <a:xfrm>
            <a:off x="4384466" y="1074846"/>
            <a:ext cx="264327" cy="26670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MX" sz="1800" dirty="0">
                <a:solidFill>
                  <a:schemeClr val="bg1"/>
                </a:solidFill>
              </a:rPr>
              <a:t>6</a:t>
            </a:r>
          </a:p>
        </p:txBody>
      </p:sp>
    </p:spTree>
    <p:extLst>
      <p:ext uri="{BB962C8B-B14F-4D97-AF65-F5344CB8AC3E}">
        <p14:creationId xmlns:p14="http://schemas.microsoft.com/office/powerpoint/2010/main" val="3498759120"/>
      </p:ext>
    </p:extLst>
  </p:cSld>
  <p:clrMapOvr>
    <a:masterClrMapping/>
  </p:clrMapOvr>
</p:sld>
</file>

<file path=ppt/theme/theme1.xml><?xml version="1.0" encoding="utf-8"?>
<a:theme xmlns:a="http://schemas.openxmlformats.org/drawingml/2006/main" name="Badge">
  <a:themeElements>
    <a:clrScheme name="Badge">
      <a:dk1>
        <a:sysClr val="windowText" lastClr="000000"/>
      </a:dk1>
      <a:lt1>
        <a:sysClr val="window" lastClr="FFFFFF"/>
      </a:lt1>
      <a:dk2>
        <a:srgbClr val="0B082E"/>
      </a:dk2>
      <a:lt2>
        <a:srgbClr val="F3F3F2"/>
      </a:lt2>
      <a:accent1>
        <a:srgbClr val="62B4C6"/>
      </a:accent1>
      <a:accent2>
        <a:srgbClr val="1B376E"/>
      </a:accent2>
      <a:accent3>
        <a:srgbClr val="9EBE55"/>
      </a:accent3>
      <a:accent4>
        <a:srgbClr val="C65E5E"/>
      </a:accent4>
      <a:accent5>
        <a:srgbClr val="D3BA55"/>
      </a:accent5>
      <a:accent6>
        <a:srgbClr val="96648A"/>
      </a:accent6>
      <a:hlink>
        <a:srgbClr val="62B4C6"/>
      </a:hlink>
      <a:folHlink>
        <a:srgbClr val="96648A"/>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D71F8F05-6246-47AF-9E68-E57F6C93F792}"/>
    </a:ext>
  </a:extLst>
</a:theme>
</file>

<file path=docProps/app.xml><?xml version="1.0" encoding="utf-8"?>
<Properties xmlns="http://schemas.openxmlformats.org/officeDocument/2006/extended-properties" xmlns:vt="http://schemas.openxmlformats.org/officeDocument/2006/docPropsVTypes">
  <Template>TM10001106[[fn=Distintivo]]</Template>
  <TotalTime>1029</TotalTime>
  <Words>1246</Words>
  <Application>Microsoft Office PowerPoint</Application>
  <PresentationFormat>Panorámica</PresentationFormat>
  <Paragraphs>191</Paragraphs>
  <Slides>11</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11</vt:i4>
      </vt:variant>
    </vt:vector>
  </HeadingPairs>
  <TitlesOfParts>
    <vt:vector size="16" baseType="lpstr">
      <vt:lpstr>Arial</vt:lpstr>
      <vt:lpstr>Calibri</vt:lpstr>
      <vt:lpstr>Gill Sans MT</vt:lpstr>
      <vt:lpstr>Impact</vt:lpstr>
      <vt:lpstr>Badge</vt:lpstr>
      <vt:lpstr>QUINTA SESIÓN ORDINARIA </vt:lpstr>
      <vt:lpstr> 2. Identifique las emociones que ha experimentado en su rol como docente en esta etapa de educación a distancia.  </vt:lpstr>
      <vt:lpstr> 5. Identifique los estados emocionales que prevalecen en sus alumnas y alumnos a partir de lo que ha observado o sabe que viven en sus hogares. Considere las siguientes preguntas:    a) ¿Qué emociones predominan en la mayoría de mis alumnas y alumnos?, ¿cuáles podrían ser las causas?   - r: Nostalgia/Tristeza (no poder estar en el kínder con sus amigos, regaños de mamá en las actividades), Alegría (por algunas actividades favoritas), Confusión (por la forma de trabajar con mamá en lugar de la maestra y de no saber cuándo regresarán), Irritación (por realizar actividades que no terminan siendo de su agrado o no les salen).  B) ¿Qué alumnos están enfrentando estados emocionales más adversos (angustia, tristeza, duelos, precarización de recursos, entre otras)?, ¿cómo impactan estos estados emocionales en su aprendizaje?   - R: Tego solo 3 alumnos, una perdió a su abuelito, durante algunas semanas no se reporto con tareas y después retomo sus actividades, otro alumno perdió a su abuelito pero desde antes no se reportaba y ahora menos lo hace y una niña que a veces viaja con su mamá por cuestiones familiares a juarez y su constancia no es la misma. </vt:lpstr>
      <vt:lpstr>Estrategia para favorecer la gestión de las emociones en la comunidad escolar </vt:lpstr>
      <vt:lpstr>Presentación de PowerPoint</vt:lpstr>
      <vt:lpstr>Presentación de PowerPoint</vt:lpstr>
      <vt:lpstr>Presentación de PowerPoint</vt:lpstr>
      <vt:lpstr>Presentación de PowerPoint</vt:lpstr>
      <vt:lpstr>Pega en este espacio el cuadro de alumnos que se identificaron en comunicación intermitente o baja participación. Puedes quitar las columnas de curp, clave de escuela y e-mail. </vt:lpstr>
      <vt:lpstr>Responder: </vt:lpstr>
      <vt:lpstr>Prepara una presentación sencilla describiendo la estrategia de evaluación de tus actividades, incluye:  - ¿Cómo estoy evaluando el segundo momento? -¿Qué dificultades tengo al evaluar? -¿qué variedad de instrumentos estoy utilizando? -¿cómo estoy llevando a cabo la retroalimentación y seguimiento?  Adjunta tus  evidencias con capturas y fotos</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QUINTA SESIÓN ORDINARIA</dc:title>
  <dc:creator>Claudia Chacón</dc:creator>
  <cp:lastModifiedBy>Kokis Guerrero</cp:lastModifiedBy>
  <cp:revision>24</cp:revision>
  <dcterms:created xsi:type="dcterms:W3CDTF">2021-02-18T18:59:35Z</dcterms:created>
  <dcterms:modified xsi:type="dcterms:W3CDTF">2021-02-19T18:06:34Z</dcterms:modified>
</cp:coreProperties>
</file>