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4" r:id="rId5"/>
    <p:sldId id="265" r:id="rId6"/>
    <p:sldId id="267" r:id="rId7"/>
    <p:sldId id="275" r:id="rId8"/>
    <p:sldId id="274" r:id="rId9"/>
    <p:sldId id="262" r:id="rId10"/>
    <p:sldId id="258" r:id="rId11"/>
    <p:sldId id="260" r:id="rId12"/>
    <p:sldId id="266" r:id="rId13"/>
    <p:sldId id="276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6F2ABD-C07B-4FA1-9D25-4793BD72F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6803570-076C-4677-8C09-1C016139C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9E85CAF-869F-4B1B-A881-370D65045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BD05B51-96A5-4CA9-BAAE-E38F3E2CB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14E0764-543B-4611-B475-53E15CFA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99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DB4E93E-1A66-41CF-9297-BAA7A112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0DE0788-8D0A-4A8B-8F66-2B627831F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BA2E595-4652-4680-BC7C-EDFD45C7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530212C-57E8-4F07-872D-5BC8E997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4A3A2B7-9674-498A-B19B-D7D32C1A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7E479A39-2342-4656-9CB0-B41F0D541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D4F0C21-FD49-4841-A9D2-712842980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FD2AE73-DA48-4C50-BC14-7ACB8D01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C0FA21D-C88C-464A-9CF0-36696CA03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8319095-4128-4830-B8B1-764E9180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071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2384A6-8A34-47D5-B991-0F8D4A7F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9377F8F-46A9-447C-86EB-4E422B9D6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63A1C14-123F-4CAC-8A4D-1D8C1F76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408CF0-6CD5-4DDC-B015-A40967F7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A4D29E4-16B6-4462-B8A3-2B682078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603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E0D349C-EAFF-4D88-8E38-9EA45E54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765D8CD-A04B-47DF-9B6F-44463ED91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146B0E3-EEAD-451D-AF55-6F7E6A6B9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B3EB09E-E8C9-471C-B654-AC6267B4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12D8B7F-4101-41C1-8DB0-062B9B07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735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6416979-E3E1-41AB-93E5-D15DC4B6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75418A5-5B97-4609-AA97-F1906B269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8AAC31F1-5D26-46BF-92DA-54E1CBBD4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EEA33B0-0250-4B07-A8DA-FACA12E1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50A4D7B-9A5C-409D-A3AE-C5793304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C047B55-20BF-45CB-B18F-6E866987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836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0DD660A-499E-4A6D-A680-79F3D8A0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E73CB22-E039-4DA7-A2AD-900738EF5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1A8905B-EDDC-484E-9DA4-E90849E23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AA55E888-60F3-4567-B77F-B11A6765F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A3818278-96A1-4EFC-93D3-F827A1557D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8C145FD3-67E4-42BD-A5DB-7C6583120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858F5B1-1C69-4B3F-9091-A2FD636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8E96B74-D44D-4883-9704-16D1551A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770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E23EE5-1AFB-4D38-BB3F-0F3A33F9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ADAB84F-C2B2-450A-ABB3-CCB0D9AF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3A2F21B-4120-4181-957D-E307107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9423957-AAA9-4143-B217-ADC2C4A1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504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B018EEA6-73D8-4B00-8470-B2391434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C25F831-8809-43F0-8889-7197BFA8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3EE22710-17D0-467E-BEB2-B661CD91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5413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91FD4D-262A-477A-AFE7-94A6A41C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6496066-30C6-431C-98CD-C369D92B5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CC2FA53-2894-4A06-B5C6-3503BC21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488D484-0DF2-4545-829D-F3711A3B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8D18FBB-DC54-4125-A66D-B0D6A080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632BFDF-3794-4283-BAF9-65B3C2EF6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629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DB3ABD-C088-4074-BFF8-84B9BB06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3EEFEBE9-4253-4EA6-B821-1A95859A7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0ACAAFC-1EEE-46FB-B9E8-12E695AB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3644ED5-030F-4F0A-B2DE-35E18411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502885D-3C29-4897-A2E8-0ECBE460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CDFE8FD-46A9-46E8-A7A7-0B264318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512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D411FA7B-CA7F-43CE-8013-C66E3ADA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EE10C3B-30C5-4E09-ABA8-68D2AD59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20FF5C-4D20-414F-A3B4-3E0BF4AFC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732C4-A3F6-4343-9921-82D0EA43D604}" type="datetimeFigureOut">
              <a:rPr lang="es-MX" smtClean="0"/>
              <a:t>22/04/2021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6821FAD-2313-4BDE-8E9D-31607204F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04324F2-E49E-435D-98A0-3F3A49753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DA60D-2E11-4B0A-81B3-3E722DF57C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914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7DEAE67-46CA-4852-88D5-5E1ACD1B6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317" y="16922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MX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Estrategia para favorecer la gestión emocional en </a:t>
            </a:r>
            <a:r>
              <a:rPr lang="es-MX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CAM NUEVO IDEAL, DGO.</a:t>
            </a:r>
            <a:endParaRPr lang="es-MX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Magical Feather" panose="02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9705CA6-D8F5-4871-8561-DA8D137D9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690" y="4532244"/>
            <a:ext cx="3689310" cy="19368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B1B2B50-38E8-4CDB-B7B3-05416372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33" y="231705"/>
            <a:ext cx="2447925" cy="18669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2B97E2B-D32C-4CA1-A196-CA746511E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33" y="4858785"/>
            <a:ext cx="2805449" cy="18668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2A25F62-575F-49D2-8050-8545A483B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195" y="189329"/>
            <a:ext cx="3162300" cy="14478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419600" y="4532244"/>
            <a:ext cx="645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/>
              <a:t>Mtra. Lorena González </a:t>
            </a:r>
            <a:r>
              <a:rPr lang="es-ES" b="1" dirty="0" err="1" smtClean="0"/>
              <a:t>González</a:t>
            </a:r>
            <a:endParaRPr lang="es-ES" b="1" dirty="0" smtClean="0"/>
          </a:p>
          <a:p>
            <a:endParaRPr lang="es-ES" b="1" dirty="0" smtClean="0"/>
          </a:p>
          <a:p>
            <a:pPr algn="r"/>
            <a:r>
              <a:rPr lang="es-ES" b="1" dirty="0" err="1" smtClean="0"/>
              <a:t>Psicologa</a:t>
            </a:r>
            <a:r>
              <a:rPr lang="es-ES" b="1" dirty="0" smtClean="0"/>
              <a:t>:  Laura Inés García </a:t>
            </a:r>
            <a:r>
              <a:rPr lang="es-ES" b="1" dirty="0" err="1" smtClean="0"/>
              <a:t>Siquieros</a:t>
            </a:r>
            <a:r>
              <a:rPr lang="es-ES" b="1" dirty="0" smtClean="0"/>
              <a:t>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60577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ABE9F89-7D9B-49E2-B449-93509EC3E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>
            <a:normAutofit/>
          </a:bodyPr>
          <a:lstStyle/>
          <a:p>
            <a:r>
              <a:rPr lang="es-MX" sz="2000" dirty="0">
                <a:latin typeface="kindergarten" panose="02000603000000000000" pitchFamily="2" charset="0"/>
              </a:rPr>
              <a:t>Establecer horarios y rutinas</a:t>
            </a:r>
          </a:p>
          <a:p>
            <a:r>
              <a:rPr lang="es-MX" sz="2000" dirty="0">
                <a:latin typeface="kindergarten" panose="02000603000000000000" pitchFamily="2" charset="0"/>
              </a:rPr>
              <a:t>Asignar un espacio para realizar sus tareas. </a:t>
            </a:r>
          </a:p>
          <a:p>
            <a:r>
              <a:rPr lang="es-MX" sz="2000" dirty="0">
                <a:latin typeface="kindergarten" panose="02000603000000000000" pitchFamily="2" charset="0"/>
              </a:rPr>
              <a:t>Tener sus materiales necesarios para realización de actividades. </a:t>
            </a:r>
          </a:p>
          <a:p>
            <a:r>
              <a:rPr lang="es-MX" sz="2000" dirty="0">
                <a:latin typeface="kindergarten" panose="02000603000000000000" pitchFamily="2" charset="0"/>
              </a:rPr>
              <a:t>Técnicas de relajación y autocontrol para padres </a:t>
            </a:r>
          </a:p>
          <a:p>
            <a:r>
              <a:rPr lang="es-MX" sz="2000" dirty="0">
                <a:latin typeface="kindergarten" panose="02000603000000000000" pitchFamily="2" charset="0"/>
              </a:rPr>
              <a:t>Comunicación constante con hijos (estado emocional) </a:t>
            </a:r>
          </a:p>
          <a:p>
            <a:r>
              <a:rPr lang="es-MX" sz="2000" dirty="0">
                <a:latin typeface="kindergarten" panose="02000603000000000000" pitchFamily="2" charset="0"/>
              </a:rPr>
              <a:t>Comunicación con maestros.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79AA1110-B860-4760-992D-972575CD90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2532" y="1643271"/>
            <a:ext cx="4681268" cy="34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67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CE6EA2D-4960-4B37-BCEE-57BEEE05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Aprender a manejar nuestras emociones</a:t>
            </a:r>
            <a:br>
              <a:rPr lang="es-MX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</a:br>
            <a:r>
              <a:rPr lang="es-MX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Recomendaciones para las familias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="" xmlns:a16="http://schemas.microsoft.com/office/drawing/2014/main" id="{196B5721-8AE5-4E0E-94F5-0C587CE1F9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35" y="1571080"/>
            <a:ext cx="3692215" cy="4778161"/>
          </a:xfrm>
        </p:spPr>
      </p:pic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B3BE8E5-3367-4120-8567-427E3742F9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MX" sz="1800" dirty="0">
                <a:latin typeface="kindergarten" panose="02000603000000000000" pitchFamily="2" charset="0"/>
              </a:rPr>
              <a:t>1.Observe el estado de ánimo de sus hijas e hijos.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2. Ayude a sus hijas e hijos a descubrir y expresar sus emociones.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3. Brinde confianza para que expresen sus emociones.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4. Ayude a sus hijas e hijos a regular sus emociones.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5. Practiquen actividades de respiración y relajamiento.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6. Maneje de forma adecuada berrinches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7. Ayúdelos a desarrollar su capacidad para formar decisiones.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8. Brinde a sus hijos e hijas información practica para comprender lo que sucede.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9. Brinde apoyo y soporte emocional. </a:t>
            </a:r>
          </a:p>
          <a:p>
            <a:endParaRPr lang="es-MX" sz="1800" dirty="0">
              <a:latin typeface="kindergarte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3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F79466B-A2A9-4990-9948-777B9C4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Orientar a familias sobre como favorecer ambientes socioemocionales propicios para el aprendizaje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="" xmlns:a16="http://schemas.microsoft.com/office/drawing/2014/main" id="{99410918-A646-4916-8B84-755E25D0F5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48" y="1825625"/>
            <a:ext cx="4055165" cy="4944650"/>
          </a:xfrm>
        </p:spPr>
      </p:pic>
      <p:sp>
        <p:nvSpPr>
          <p:cNvPr id="5" name="Marcador de contenido 4">
            <a:extLst>
              <a:ext uri="{FF2B5EF4-FFF2-40B4-BE49-F238E27FC236}">
                <a16:creationId xmlns="" xmlns:a16="http://schemas.microsoft.com/office/drawing/2014/main" id="{3F779A55-835F-4EF9-8E85-8FC6702AD5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MX" sz="1800" dirty="0">
                <a:latin typeface="kindergarten" panose="02000603000000000000" pitchFamily="2" charset="0"/>
              </a:rPr>
              <a:t>1 Platique con sus hijos e hijas de manera constante para mantener la comunicación.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2. Escuche a sus hijos e hijas con atención en un entorno sin distracciones.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3. Permita que hijos e hijas expresen sus sentimientos y emociones, mostrando empatía.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4. Resuelvan los conflictos a través del dialogo y establezcan acuerdos.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5. Reconozcan los logros de sus hijas e hijos y motívelos y aliéntelos a seguir con sus tareas.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6. Use lenguaje positivo y favorezca el respeto entre los integrantes de la familia. </a:t>
            </a:r>
          </a:p>
          <a:p>
            <a:r>
              <a:rPr lang="es-MX" sz="1800" dirty="0">
                <a:latin typeface="kindergarten" panose="02000603000000000000" pitchFamily="2" charset="0"/>
              </a:rPr>
              <a:t>7. Compartan momentos juntos y, también dense tiempo y espacio para estar solos. </a:t>
            </a:r>
          </a:p>
        </p:txBody>
      </p:sp>
    </p:spTree>
    <p:extLst>
      <p:ext uri="{BB962C8B-B14F-4D97-AF65-F5344CB8AC3E}">
        <p14:creationId xmlns:p14="http://schemas.microsoft.com/office/powerpoint/2010/main" val="3828956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B12E5E-07AE-43F9-833D-CDD770CB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latin typeface="Magical Feather" panose="02000500000000000000" pitchFamily="2" charset="0"/>
              </a:rPr>
              <a:t>Evidencia Reunión para padres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1B82E16-3A2A-4CB9-A895-CADBE34B4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6125" b="35915"/>
          <a:stretch/>
        </p:blipFill>
        <p:spPr>
          <a:xfrm>
            <a:off x="3192201" y="1489941"/>
            <a:ext cx="5545399" cy="387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87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1EF1EB5B-16D8-4015-AD19-7C39183FD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5400" dirty="0">
                <a:latin typeface="Magical Feather" panose="02000500000000000000" pitchFamily="2" charset="0"/>
              </a:rPr>
              <a:t>Resiliencia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FB530E9-27E8-4934-B5D9-3B3009543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algn="just">
              <a:lnSpc>
                <a:spcPct val="115000"/>
              </a:lnSpc>
              <a:spcAft>
                <a:spcPts val="1000"/>
              </a:spcAft>
            </a:pPr>
            <a:r>
              <a:rPr lang="es-MX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resiliencia o entereza es la capacidad para adaptarse a las situaciones adversas con resultados positivos.</a:t>
            </a:r>
          </a:p>
          <a:p>
            <a:pPr marL="68580" algn="just">
              <a:lnSpc>
                <a:spcPct val="115000"/>
              </a:lnSpc>
              <a:spcAft>
                <a:spcPts val="1000"/>
              </a:spcAft>
            </a:pPr>
            <a:r>
              <a:rPr lang="es-MX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término resiliencia proviene del latín resilio que significa volver atrás. </a:t>
            </a:r>
          </a:p>
          <a:p>
            <a:pPr marL="68580" algn="just">
              <a:lnSpc>
                <a:spcPct val="115000"/>
              </a:lnSpc>
              <a:spcAft>
                <a:spcPts val="1000"/>
              </a:spcAft>
            </a:pPr>
            <a:r>
              <a:rPr lang="es-MX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iniciar un nuevo desarrollo después de un trauma. </a:t>
            </a:r>
          </a:p>
          <a:p>
            <a:pPr marL="68580" algn="just">
              <a:lnSpc>
                <a:spcPct val="115000"/>
              </a:lnSpc>
              <a:spcAft>
                <a:spcPts val="1000"/>
              </a:spcAft>
            </a:pPr>
            <a:r>
              <a:rPr lang="es-MX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que un niño pueda ser resiliente de entrada hay que darle seguridad (madre, entorno seguro). </a:t>
            </a:r>
          </a:p>
          <a:p>
            <a:pPr marL="68580" algn="just">
              <a:lnSpc>
                <a:spcPct val="115000"/>
              </a:lnSpc>
              <a:spcAft>
                <a:spcPts val="1000"/>
              </a:spcAft>
            </a:pPr>
            <a:r>
              <a:rPr lang="es-MX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Podemos decir que este concepto hace referencia a la capacidad que tiene el ser humano para hacer frente a las adversidades de la vida, la manera de cómo superar y sobreponerse al dolor emocional de los acontecimientos desestabilizadores o traumas a los que la vida les expone. Este afrontamiento supone una transformación de las situaciones difíciles a algo más adaptativo e incluso positivo.</a:t>
            </a:r>
          </a:p>
          <a:p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65C1D19-F592-4993-8CFC-C24EB8EF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826" y="206203"/>
            <a:ext cx="1545056" cy="15519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AEB79F8C-E616-49E4-9AE0-ECA4D464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53" y="230188"/>
            <a:ext cx="199332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90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2B4C90-924F-4CF8-8EAA-0CBC509E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latin typeface="Magical Feather" panose="02000500000000000000" pitchFamily="2" charset="0"/>
              </a:rPr>
              <a:t>¿Cómo desarrollar la resiliencia infantil?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B526C39-07F7-4B4B-BF88-04E0773F0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68580" algn="just">
              <a:lnSpc>
                <a:spcPct val="115000"/>
              </a:lnSpc>
              <a:spcAft>
                <a:spcPts val="1000"/>
              </a:spcAft>
            </a:pPr>
            <a:r>
              <a:rPr lang="es-ES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Enseñar a los niños a enfrentarse a las dificultades supone dotarles de las herramientas necesarias para continuar su camino de desarrollo personal a pesar de las adversidades.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y"/>
            </a:pPr>
            <a:r>
              <a:rPr lang="es-ES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 a los pequeños de apoyo emocional. Tener personas en las que pueden confiar, que les apoyan y quieren es fundamental para desarrollar la fuerza necesaria para enfrentarse a situaciones adversas. </a:t>
            </a:r>
            <a:endParaRPr lang="es-MX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y"/>
            </a:pPr>
            <a:r>
              <a:rPr lang="es-ES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Deja que se enfrenten a los problemas y los errores. Rescatarles de estas ―pequeña situaciones adversas que no les permite aprender estrategias de resolución y afrontamiento y mantener el control ante el estrés; aprenderán a ver los problemas como retos que pueden resolver y no como amenazas.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y"/>
            </a:pPr>
            <a:r>
              <a:rPr lang="es-ES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Deja que poco a poco vayan tomando decisiones. De esta forma desarrollan la capacidad de decidir adecuadamente en la edad adulta.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y"/>
            </a:pPr>
            <a:r>
              <a:rPr lang="es-ES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Ayúdales a reconocer las emociones que sienten, y deja que las sientan. Mostrarles formas positivas y constructivas de expresión de estas emociones. Las emociones son algo natural de las personas, no deben verlo como algo negativo, conocer las emociones, les ayuda a controlarlas. </a:t>
            </a:r>
            <a:endParaRPr lang="es-ES" sz="2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y"/>
            </a:pPr>
            <a:r>
              <a:rPr lang="es-ES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Sirve de ejemplo. Ante las situaciones adversas, es importante que les transmitas una forma positiva</a:t>
            </a:r>
            <a:endParaRPr lang="es-MX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1593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4ECAE8-0938-4DDD-99D2-2C8D0B54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latin typeface="Magical Feather" panose="02000500000000000000" pitchFamily="2" charset="0"/>
              </a:rPr>
              <a:t>Actividades a realizar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64A97CB-9A4F-4188-B8EA-75FF208AC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62" y="1828344"/>
            <a:ext cx="2421732" cy="3429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6D7D93-D303-4BE9-BEC1-56C9D3573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548" y="1462998"/>
            <a:ext cx="1807887" cy="27288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CA28BB8-3DF2-4C0B-AA42-C60A45FE5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741" y="3964194"/>
            <a:ext cx="2959998" cy="283698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13B3BBFC-BABA-4795-B457-458ED570EB70}"/>
              </a:ext>
            </a:extLst>
          </p:cNvPr>
          <p:cNvSpPr txBox="1"/>
          <p:nvPr/>
        </p:nvSpPr>
        <p:spPr>
          <a:xfrm>
            <a:off x="1425541" y="5395002"/>
            <a:ext cx="2279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Century Gothic" panose="020B0502020202020204" pitchFamily="34" charset="0"/>
              </a:rPr>
              <a:t>Serpientes y Escaleras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9E060E8-8AC6-488B-8363-DE3A0B1CBF06}"/>
              </a:ext>
            </a:extLst>
          </p:cNvPr>
          <p:cNvSpPr txBox="1"/>
          <p:nvPr/>
        </p:nvSpPr>
        <p:spPr>
          <a:xfrm>
            <a:off x="5414548" y="4281316"/>
            <a:ext cx="180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Century Gothic" panose="020B0502020202020204" pitchFamily="34" charset="0"/>
              </a:rPr>
              <a:t>Domino</a:t>
            </a:r>
            <a:r>
              <a:rPr lang="es-MX" dirty="0"/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6660FEF8-4C52-4EB9-BCD6-27999C8DE979}"/>
              </a:ext>
            </a:extLst>
          </p:cNvPr>
          <p:cNvSpPr txBox="1"/>
          <p:nvPr/>
        </p:nvSpPr>
        <p:spPr>
          <a:xfrm>
            <a:off x="9064487" y="3244334"/>
            <a:ext cx="228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Century Gothic" panose="020B0502020202020204" pitchFamily="34" charset="0"/>
              </a:rPr>
              <a:t>Jenga</a:t>
            </a:r>
            <a:r>
              <a:rPr lang="es-MX" dirty="0"/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F12DE2B-24EE-4313-AAF8-79E0F1B58D38}"/>
              </a:ext>
            </a:extLst>
          </p:cNvPr>
          <p:cNvSpPr txBox="1"/>
          <p:nvPr/>
        </p:nvSpPr>
        <p:spPr>
          <a:xfrm>
            <a:off x="8481701" y="1065733"/>
            <a:ext cx="34548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0" i="0" dirty="0">
                <a:solidFill>
                  <a:srgbClr val="050505"/>
                </a:solidFill>
                <a:effectLst/>
                <a:latin typeface="Century Gothic" panose="020B0502020202020204" pitchFamily="34" charset="0"/>
              </a:rPr>
              <a:t>Juegos de mesa de azar, en los que ganar es una probabilidad que se da de forma aleatoria son una excelente herramienta para desarrollar la tolerancia a la frustración, aprender a perder y ser resilientes.</a:t>
            </a:r>
            <a:endParaRPr lang="es-MX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6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0C93489-2E78-43A9-9877-2C188ADF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latin typeface="Magical Feather" panose="02000500000000000000" pitchFamily="2" charset="0"/>
              </a:rPr>
              <a:t>Actividades tomadas del Fichero para el manejo emocional en nuestros niños, niñas y jóvenes. Dibujo de niños. (Apartado Resiliencia)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9478B19-9E96-4782-8C0C-1223C5E12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00" y="2003425"/>
            <a:ext cx="10515600" cy="4351338"/>
          </a:xfrm>
        </p:spPr>
        <p:txBody>
          <a:bodyPr/>
          <a:lstStyle/>
          <a:p>
            <a:r>
              <a:rPr lang="es-MX" dirty="0"/>
              <a:t>Los osos exitosos </a:t>
            </a:r>
          </a:p>
          <a:p>
            <a:pPr marL="0" indent="0">
              <a:buNone/>
            </a:pPr>
            <a:r>
              <a:rPr lang="es-MX" dirty="0"/>
              <a:t> </a:t>
            </a:r>
          </a:p>
          <a:p>
            <a:pPr marL="0" indent="0">
              <a:buNone/>
            </a:pPr>
            <a:r>
              <a:rPr lang="es-MX" dirty="0"/>
              <a:t>                       </a:t>
            </a:r>
          </a:p>
          <a:p>
            <a:pPr marL="0" indent="0">
              <a:buNone/>
            </a:pPr>
            <a:r>
              <a:rPr lang="es-MX" dirty="0"/>
              <a:t>                                                                                    El hada fea</a:t>
            </a:r>
          </a:p>
          <a:p>
            <a:endParaRPr lang="es-MX" dirty="0"/>
          </a:p>
          <a:p>
            <a:r>
              <a:rPr lang="es-MX" dirty="0"/>
              <a:t>Yo solita puedo 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                                                                                      Las cuatro semillas</a:t>
            </a:r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A78B61C-4EA8-400A-8C01-9BD099966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2709203"/>
            <a:ext cx="1739900" cy="1658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5A4C240-4425-4DA7-BE5E-EB2B30450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472467"/>
            <a:ext cx="2926540" cy="206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76E42E45-FB83-4020-AB0B-BCEE019B0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452437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16F0275-3C25-47F7-BAAA-EFC94C736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270" y="4045255"/>
            <a:ext cx="1263296" cy="180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346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FDF01E-2A29-4DA0-9AC1-B00A1AC5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Orientación a padres de familia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6DB7606-C490-4B50-92EE-ADB06971F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800" dirty="0">
                <a:latin typeface="Century Gothic" panose="020B0502020202020204" pitchFamily="34" charset="0"/>
              </a:rPr>
              <a:t>Se llevará a cabo una reunión con padres de familia para dar a conocer algunas estrategias para favorecer la resiliencia en casa. </a:t>
            </a:r>
          </a:p>
          <a:p>
            <a:endParaRPr lang="es-MX" sz="1800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La resiliencia ayuda a los niños a enfrentar desafíos.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¿Cómo ayudar a los niños a desarrollar resiliencia?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Ayúdalo a reconocer y hablar de sus sentimientos, incluso los negativos. La autoconciencia es una parte importante de la resiliencia.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 Ayúdalo a ver y entender sus fortalezas , sin exagerar. Señale cómo esas fortalezas los han ayudado en situaciones difíciles. 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 Busca soluciones. Propicie ese comportamiento ofreciendo ayuda, pero sin intervenir para arreglar las cosas. Evitar los desafíos no desarrolla resiliencia, pero solucionarlos sí.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 Hablen de lo que les resultó difícil y cómo intentaron manejarlo. Ayúdelos a ver qué pueden aprovechar de ese reto para mejorar la próxima vez. 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 Los niños necesitan saber que tener dificultades o equivocarse no es un signo de debilidad, y que pedir ayuda es una fortaleza.   </a:t>
            </a:r>
            <a:r>
              <a:rPr kumimoji="0" lang="es-MX" altLang="es-MX" sz="12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     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2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 </a:t>
            </a:r>
            <a:r>
              <a:rPr kumimoji="0" lang="es-MX" altLang="es-MX" sz="1800" b="0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Century Gothic" panose="020B0502020202020204" pitchFamily="34" charset="0"/>
                <a:cs typeface="Segoe UI Historic" panose="020B0502040204020203" pitchFamily="34" charset="0"/>
              </a:rPr>
              <a:t>Pregúnteles qué necesitan para superar una situación o para mejorar en algo.</a:t>
            </a:r>
            <a:endParaRPr kumimoji="0" lang="es-MX" altLang="es-MX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endParaRPr lang="es-MX" sz="1800" dirty="0">
              <a:latin typeface="Century Gothic" panose="020B0502020202020204" pitchFamily="34" charset="0"/>
            </a:endParaRPr>
          </a:p>
          <a:p>
            <a:endParaRPr lang="es-MX" sz="1800" dirty="0">
              <a:latin typeface="Century Gothic" panose="020B0502020202020204" pitchFamily="34" charset="0"/>
            </a:endParaRPr>
          </a:p>
          <a:p>
            <a:endParaRPr lang="es-MX" sz="1800" dirty="0">
              <a:latin typeface="Century Gothic" panose="020B0502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="" xmlns:a16="http://schemas.microsoft.com/office/drawing/2014/main" id="{5766B350-7853-46CE-A09D-B933265A7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B64AE9D-A638-4AFA-A1AD-D4F13B429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8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04F8D6-7C3B-4A4D-AAAB-3A80B67B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Fichero </a:t>
            </a:r>
            <a:r>
              <a:rPr lang="es-MX" sz="4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para el Manejo Emocional en Nuestros Niños, Niñas y Jóvenes, Dibujo de Niños.</a:t>
            </a:r>
            <a:endParaRPr lang="es-MX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Magical Feather" panose="02000500000000000000" pitchFamily="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A028248-DEE0-4F51-B4C4-EBFA56A51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Symbol" panose="05050102010706020507" pitchFamily="18" charset="2"/>
              <a:buChar char=""/>
            </a:pPr>
            <a:endParaRPr lang="es-MX" sz="3600" dirty="0">
              <a:latin typeface="kindergarten" panose="02000603000000000000" pitchFamily="2" charset="0"/>
            </a:endParaRPr>
          </a:p>
          <a:p>
            <a:pPr algn="ctr">
              <a:buFont typeface="Symbol" panose="05050102010706020507" pitchFamily="18" charset="2"/>
              <a:buChar char=""/>
            </a:pPr>
            <a:r>
              <a:rPr lang="es-MX" sz="3600" dirty="0">
                <a:latin typeface="kindergarten" panose="02000603000000000000" pitchFamily="2" charset="0"/>
              </a:rPr>
              <a:t>- Resiliencia</a:t>
            </a:r>
          </a:p>
          <a:p>
            <a:pPr algn="ctr">
              <a:buFont typeface="Symbol" panose="05050102010706020507" pitchFamily="18" charset="2"/>
              <a:buChar char=""/>
            </a:pPr>
            <a:r>
              <a:rPr lang="es-MX" sz="3600" dirty="0">
                <a:latin typeface="kindergarten" panose="02000603000000000000" pitchFamily="2" charset="0"/>
              </a:rPr>
              <a:t>Ansiedad</a:t>
            </a:r>
          </a:p>
          <a:p>
            <a:pPr algn="ctr">
              <a:buFont typeface="Symbol" panose="05050102010706020507" pitchFamily="18" charset="2"/>
              <a:buChar char=""/>
            </a:pPr>
            <a:r>
              <a:rPr lang="es-MX" sz="3600" dirty="0">
                <a:latin typeface="kindergarten" panose="02000603000000000000" pitchFamily="2" charset="0"/>
              </a:rPr>
              <a:t>Autocontrol </a:t>
            </a:r>
          </a:p>
          <a:p>
            <a:pPr algn="ctr">
              <a:buFont typeface="Symbol" panose="05050102010706020507" pitchFamily="18" charset="2"/>
              <a:buChar char=""/>
            </a:pPr>
            <a:r>
              <a:rPr lang="es-MX" sz="3600" dirty="0">
                <a:latin typeface="kindergarten" panose="02000603000000000000" pitchFamily="2" charset="0"/>
              </a:rPr>
              <a:t>Gestión Emocional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980759D-AC1C-480C-8B9C-CA797F934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485" y="4505394"/>
            <a:ext cx="1791238" cy="216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8AE8792-DB49-4473-89AB-7490A6D4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277" y="4577519"/>
            <a:ext cx="1565985" cy="208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30B1E1E-6373-4D3D-9BF7-1738C4796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73" y="1825625"/>
            <a:ext cx="272415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C8902E8-7756-4B38-BD51-868087686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123" y="2179983"/>
            <a:ext cx="2998304" cy="157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798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42E1047-8E9D-4E2F-B973-2E46D7DC2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843"/>
            <a:ext cx="10515600" cy="5607120"/>
          </a:xfrm>
        </p:spPr>
        <p:txBody>
          <a:bodyPr/>
          <a:lstStyle/>
          <a:p>
            <a:pPr algn="ctr"/>
            <a:r>
              <a:rPr lang="es-MX" sz="48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Reconocimiento de emociones </a:t>
            </a:r>
          </a:p>
          <a:p>
            <a:endParaRPr lang="es-MX" sz="3600" dirty="0">
              <a:latin typeface="Magical Feather" panose="02000500000000000000" pitchFamily="2" charset="0"/>
            </a:endParaRPr>
          </a:p>
          <a:p>
            <a:r>
              <a:rPr lang="es-MX" dirty="0">
                <a:latin typeface="kindergarten" panose="02000603000000000000" pitchFamily="2" charset="0"/>
              </a:rPr>
              <a:t>Semáforo de las emociones               </a:t>
            </a:r>
          </a:p>
          <a:p>
            <a:endParaRPr lang="es-MX" dirty="0">
              <a:latin typeface="kindergarten" panose="02000603000000000000" pitchFamily="2" charset="0"/>
            </a:endParaRPr>
          </a:p>
          <a:p>
            <a:pPr marL="0" indent="0">
              <a:buNone/>
            </a:pPr>
            <a:r>
              <a:rPr lang="es-MX" dirty="0">
                <a:latin typeface="kindergarten" panose="02000603000000000000" pitchFamily="2" charset="0"/>
              </a:rPr>
              <a:t>                                          Emocionario </a:t>
            </a:r>
          </a:p>
          <a:p>
            <a:endParaRPr lang="es-MX" dirty="0">
              <a:latin typeface="kindergarten" panose="02000603000000000000" pitchFamily="2" charset="0"/>
            </a:endParaRPr>
          </a:p>
          <a:p>
            <a:pPr marL="0" indent="0">
              <a:buNone/>
            </a:pPr>
            <a:endParaRPr lang="es-MX" sz="3600" dirty="0">
              <a:latin typeface="Magical Feather" panose="02000500000000000000" pitchFamily="2" charset="0"/>
            </a:endParaRP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2C61502-7810-4F6A-B765-7B7875615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547" y="2598875"/>
            <a:ext cx="1885950" cy="24288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8D071C1-67C3-47A8-B918-5E7DFA43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364" y="3608524"/>
            <a:ext cx="5330750" cy="28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8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E3B4A2C-7594-4617-8BB0-9855F4E20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6492"/>
            <a:ext cx="10515600" cy="5520471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Gestión Emocional </a:t>
            </a:r>
          </a:p>
          <a:p>
            <a:pPr algn="just"/>
            <a:endParaRPr lang="es-MX" sz="2400" dirty="0">
              <a:latin typeface="kindergarten" panose="02000603000000000000" pitchFamily="2" charset="0"/>
            </a:endParaRPr>
          </a:p>
          <a:p>
            <a:pPr algn="just"/>
            <a:r>
              <a:rPr lang="es-MX" sz="2400" dirty="0">
                <a:latin typeface="kindergarten" panose="02000603000000000000" pitchFamily="2" charset="0"/>
              </a:rPr>
              <a:t>Mimos y Abrazos                                         El cojín</a:t>
            </a:r>
          </a:p>
          <a:p>
            <a:pPr algn="just"/>
            <a:endParaRPr lang="es-MX" sz="2400" dirty="0">
              <a:latin typeface="kindergarten" panose="02000603000000000000" pitchFamily="2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kindergarten" panose="02000603000000000000" pitchFamily="2" charset="0"/>
              </a:rPr>
              <a:t>                              Coloreando las canciones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7EF0E66-1998-463B-A53E-7E34CD795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32" y="2465874"/>
            <a:ext cx="2839606" cy="2656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A088F26-948F-4A88-B9C9-7164EBAD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770" y="3428999"/>
            <a:ext cx="2639965" cy="274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5E494F5-FA44-4F36-9FB2-2360D622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561" y="2688980"/>
            <a:ext cx="2864497" cy="2656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772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2BEA20E-FB51-4866-A615-B6F762CD6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2369"/>
            <a:ext cx="10515600" cy="5684594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latin typeface="kindergarten" panose="02000603000000000000" pitchFamily="2" charset="0"/>
              </a:rPr>
              <a:t>Elaboración de una pelota anti- estrés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dirty="0">
                <a:latin typeface="kindergarten" panose="02000603000000000000" pitchFamily="2" charset="0"/>
              </a:rPr>
              <a:t>                                              El gato perezoso</a:t>
            </a:r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   </a:t>
            </a:r>
            <a:r>
              <a:rPr lang="es-MX" dirty="0">
                <a:latin typeface="kindergarten" panose="02000603000000000000" pitchFamily="2" charset="0"/>
              </a:rPr>
              <a:t>Flor y Vela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0392EB6-CB8B-4CAD-BB98-EF70EFFF9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83" y="927221"/>
            <a:ext cx="2642455" cy="255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B82A6B1-DB33-4A8F-8C19-1D928C931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185" y="2940012"/>
            <a:ext cx="3287206" cy="25524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106285-2340-40C3-B7A1-6652C083C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616" y="3610708"/>
            <a:ext cx="2754923" cy="275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10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2B48A12-7447-425A-AC5E-FB2A4DDD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800" dirty="0">
                <a:latin typeface="Magical Feather" panose="02000500000000000000" pitchFamily="2" charset="0"/>
              </a:rPr>
              <a:t>Evidencias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D3968661-CCDF-4623-8B5B-D1302EF7D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4" y="2088356"/>
            <a:ext cx="4381958" cy="2466975"/>
          </a:xfr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AE275FD-23B6-437E-8BE1-F6B363192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4" y="1236990"/>
            <a:ext cx="2980636" cy="39741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827AB594-D8B5-4CCB-8606-38B06447DB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7306"/>
          <a:stretch/>
        </p:blipFill>
        <p:spPr>
          <a:xfrm>
            <a:off x="8276093" y="2108855"/>
            <a:ext cx="3077707" cy="397418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B17DF98F-90FE-4D75-B00E-BAD730FD9281}"/>
              </a:ext>
            </a:extLst>
          </p:cNvPr>
          <p:cNvSpPr txBox="1"/>
          <p:nvPr/>
        </p:nvSpPr>
        <p:spPr>
          <a:xfrm>
            <a:off x="1117456" y="1441500"/>
            <a:ext cx="266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Century Gothic" panose="020B0502020202020204" pitchFamily="34" charset="0"/>
              </a:rPr>
              <a:t>Monstruo de Colores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27354E40-2403-4889-A46E-A6B998FEC94A}"/>
              </a:ext>
            </a:extLst>
          </p:cNvPr>
          <p:cNvSpPr txBox="1"/>
          <p:nvPr/>
        </p:nvSpPr>
        <p:spPr>
          <a:xfrm>
            <a:off x="5000624" y="5451733"/>
            <a:ext cx="2416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entury Gothic" panose="020B0502020202020204" pitchFamily="34" charset="0"/>
              </a:rPr>
              <a:t>Técnica de Relajación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0178E125-C386-4D46-950E-990C2B8F2960}"/>
              </a:ext>
            </a:extLst>
          </p:cNvPr>
          <p:cNvSpPr txBox="1"/>
          <p:nvPr/>
        </p:nvSpPr>
        <p:spPr>
          <a:xfrm>
            <a:off x="10388600" y="1346200"/>
            <a:ext cx="1336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entury Gothic" panose="020B0502020202020204" pitchFamily="34" charset="0"/>
              </a:rPr>
              <a:t>Actividad del Cojín</a:t>
            </a:r>
          </a:p>
        </p:txBody>
      </p:sp>
    </p:spTree>
    <p:extLst>
      <p:ext uri="{BB962C8B-B14F-4D97-AF65-F5344CB8AC3E}">
        <p14:creationId xmlns:p14="http://schemas.microsoft.com/office/powerpoint/2010/main" val="462032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1AE121-B4DC-4DF1-9A85-41C3237A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latin typeface="Magical Feather" panose="02000500000000000000" pitchFamily="2" charset="0"/>
              </a:rPr>
              <a:t>Reunión en secundaria para ejemplificar técnicas de relajación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F1704845-28F9-4FEF-A795-6C18B43B4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513" y="2260243"/>
            <a:ext cx="4416767" cy="33185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F5942B8-DDC4-4116-8668-99F9BEE83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288" y="2260243"/>
            <a:ext cx="4301543" cy="32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3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7BFAE1-760B-4922-8B0C-BE6897D5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800" dirty="0">
                <a:latin typeface="Magical Feather" panose="02000500000000000000" pitchFamily="2" charset="0"/>
              </a:rPr>
              <a:t>Evidencias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CDEAEC1-A82D-4757-BDE0-0DEF328754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6"/>
          <a:stretch/>
        </p:blipFill>
        <p:spPr>
          <a:xfrm>
            <a:off x="660400" y="1206500"/>
            <a:ext cx="2158306" cy="28590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87EFBA8-30F8-4CE0-BF9B-3C70829FF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9" t="25051" r="1"/>
          <a:stretch/>
        </p:blipFill>
        <p:spPr>
          <a:xfrm>
            <a:off x="3492500" y="3035300"/>
            <a:ext cx="2398712" cy="3111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D7A8B32C-03ED-48B9-B0A2-D6D1BB128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93" y="1263650"/>
            <a:ext cx="2436019" cy="43307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C699A638-10EA-496D-9F4A-4669E98810D3}"/>
              </a:ext>
            </a:extLst>
          </p:cNvPr>
          <p:cNvSpPr txBox="1"/>
          <p:nvPr/>
        </p:nvSpPr>
        <p:spPr>
          <a:xfrm>
            <a:off x="3048694" y="1993662"/>
            <a:ext cx="243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Century Gothic" panose="020B0502020202020204" pitchFamily="34" charset="0"/>
              </a:rPr>
              <a:t>Actividad del Cojín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3C4817C5-F23A-415F-9CB5-9599AF051C50}"/>
              </a:ext>
            </a:extLst>
          </p:cNvPr>
          <p:cNvSpPr txBox="1"/>
          <p:nvPr/>
        </p:nvSpPr>
        <p:spPr>
          <a:xfrm>
            <a:off x="9550400" y="5016500"/>
            <a:ext cx="239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Century Gothic" panose="020B0502020202020204" pitchFamily="34" charset="0"/>
              </a:rPr>
              <a:t>Elaboración de pelota antiestrés</a:t>
            </a:r>
          </a:p>
        </p:txBody>
      </p:sp>
    </p:spTree>
    <p:extLst>
      <p:ext uri="{BB962C8B-B14F-4D97-AF65-F5344CB8AC3E}">
        <p14:creationId xmlns:p14="http://schemas.microsoft.com/office/powerpoint/2010/main" val="148342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1AAB24-4A43-45C2-ABBA-3C0174C0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6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Magical Feather" panose="02000500000000000000" pitchFamily="2" charset="0"/>
              </a:rPr>
              <a:t>Orientación a padres de familia para favorecer una buena práctica de gestión emocional contribuyendo así en su bienestar y felicidad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22DAE67-6093-4BDC-8195-1105D2B07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25070" cy="4351338"/>
          </a:xfrm>
        </p:spPr>
        <p:txBody>
          <a:bodyPr>
            <a:normAutofit fontScale="85000" lnSpcReduction="20000"/>
          </a:bodyPr>
          <a:lstStyle/>
          <a:p>
            <a:r>
              <a:rPr lang="es-MX" dirty="0">
                <a:latin typeface="kindergarten" panose="02000603000000000000" pitchFamily="2" charset="0"/>
              </a:rPr>
              <a:t>Permitir expresar</a:t>
            </a:r>
          </a:p>
          <a:p>
            <a:r>
              <a:rPr lang="es-MX" dirty="0">
                <a:latin typeface="kindergarten" panose="02000603000000000000" pitchFamily="2" charset="0"/>
              </a:rPr>
              <a:t>No eliminar las emociones desagradables</a:t>
            </a:r>
          </a:p>
          <a:p>
            <a:r>
              <a:rPr lang="es-MX" dirty="0">
                <a:latin typeface="kindergarten" panose="02000603000000000000" pitchFamily="2" charset="0"/>
              </a:rPr>
              <a:t>Reconocer nuestras propias emociones</a:t>
            </a:r>
          </a:p>
          <a:p>
            <a:r>
              <a:rPr lang="es-MX" dirty="0">
                <a:latin typeface="kindergarten" panose="02000603000000000000" pitchFamily="2" charset="0"/>
              </a:rPr>
              <a:t>Dar herramientas para que los niños familiaricen con estrategias que fomenten el bienestar. </a:t>
            </a:r>
          </a:p>
          <a:p>
            <a:r>
              <a:rPr lang="es-MX" dirty="0">
                <a:latin typeface="kindergarten" panose="02000603000000000000" pitchFamily="2" charset="0"/>
              </a:rPr>
              <a:t>Permitir que los niños(as) se equivoquen </a:t>
            </a:r>
          </a:p>
          <a:p>
            <a:r>
              <a:rPr lang="es-MX" dirty="0">
                <a:latin typeface="kindergarten" panose="02000603000000000000" pitchFamily="2" charset="0"/>
              </a:rPr>
              <a:t>Enseñarlos a ponerles nombre a las emociones.</a:t>
            </a:r>
          </a:p>
          <a:p>
            <a:r>
              <a:rPr lang="es-MX" dirty="0">
                <a:latin typeface="kindergarten" panose="02000603000000000000" pitchFamily="2" charset="0"/>
              </a:rPr>
              <a:t>Dar importancia al lenguaje emocional a través del cuerpo y la palabra. </a:t>
            </a:r>
          </a:p>
          <a:p>
            <a:r>
              <a:rPr lang="es-MX" dirty="0">
                <a:latin typeface="kindergarten" panose="02000603000000000000" pitchFamily="2" charset="0"/>
              </a:rPr>
              <a:t>Hacer sentir valiosos a los niños </a:t>
            </a:r>
          </a:p>
          <a:p>
            <a:r>
              <a:rPr lang="es-MX" dirty="0">
                <a:latin typeface="kindergarten" panose="02000603000000000000" pitchFamily="2" charset="0"/>
              </a:rPr>
              <a:t>Favorecer el desarrollo de la empatía </a:t>
            </a:r>
          </a:p>
          <a:p>
            <a:r>
              <a:rPr lang="es-MX" dirty="0">
                <a:latin typeface="kindergarten" panose="02000603000000000000" pitchFamily="2" charset="0"/>
              </a:rPr>
              <a:t>Enseñarlos a comunicar lo que quieren, sienten, gusta o disgusta.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5FFFCC3-5F24-4555-B7C7-E9ABA4829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488" y="5089042"/>
            <a:ext cx="28384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112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1077</Words>
  <Application>Microsoft Office PowerPoint</Application>
  <PresentationFormat>Personalizado</PresentationFormat>
  <Paragraphs>114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Estrategia para favorecer la gestión emocional en CAM NUEVO IDEAL, DGO.</vt:lpstr>
      <vt:lpstr>Fichero para el Manejo Emocional en Nuestros Niños, Niñas y Jóvenes, Dibujo de Niños.</vt:lpstr>
      <vt:lpstr>Presentación de PowerPoint</vt:lpstr>
      <vt:lpstr>Presentación de PowerPoint</vt:lpstr>
      <vt:lpstr>Presentación de PowerPoint</vt:lpstr>
      <vt:lpstr>Evidencias</vt:lpstr>
      <vt:lpstr>Reunión en secundaria para ejemplificar técnicas de relajación </vt:lpstr>
      <vt:lpstr>Evidencias </vt:lpstr>
      <vt:lpstr>Orientación a padres de familia para favorecer una buena práctica de gestión emocional contribuyendo así en su bienestar y felicidad </vt:lpstr>
      <vt:lpstr>Presentación de PowerPoint</vt:lpstr>
      <vt:lpstr>Aprender a manejar nuestras emociones Recomendaciones para las familias</vt:lpstr>
      <vt:lpstr>Orientar a familias sobre como favorecer ambientes socioemocionales propicios para el aprendizaje </vt:lpstr>
      <vt:lpstr>Evidencia Reunión para padres </vt:lpstr>
      <vt:lpstr>Resiliencia</vt:lpstr>
      <vt:lpstr>¿Cómo desarrollar la resiliencia infantil? </vt:lpstr>
      <vt:lpstr>Actividades a realizar </vt:lpstr>
      <vt:lpstr>Actividades tomadas del Fichero para el manejo emocional en nuestros niños, niñas y jóvenes. Dibujo de niños. (Apartado Resiliencia)</vt:lpstr>
      <vt:lpstr>Orientación a padres de familia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Estrategia para favorecer la gestión emocional en CAM</dc:title>
  <dc:creator>Laura García</dc:creator>
  <cp:lastModifiedBy>Lorena Gonzalez</cp:lastModifiedBy>
  <cp:revision>22</cp:revision>
  <dcterms:created xsi:type="dcterms:W3CDTF">2021-02-19T04:03:23Z</dcterms:created>
  <dcterms:modified xsi:type="dcterms:W3CDTF">2021-04-22T05:07:10Z</dcterms:modified>
</cp:coreProperties>
</file>