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71" r:id="rId5"/>
    <p:sldId id="276" r:id="rId6"/>
    <p:sldId id="277" r:id="rId7"/>
    <p:sldId id="275" r:id="rId8"/>
    <p:sldId id="278" r:id="rId9"/>
    <p:sldId id="279" r:id="rId10"/>
    <p:sldId id="280" r:id="rId11"/>
    <p:sldId id="281" r:id="rId12"/>
    <p:sldId id="282" r:id="rId13"/>
    <p:sldId id="284" r:id="rId14"/>
    <p:sldId id="283" r:id="rId15"/>
    <p:sldId id="286" r:id="rId16"/>
    <p:sldId id="287" r:id="rId17"/>
    <p:sldId id="288" r:id="rId18"/>
    <p:sldId id="289" r:id="rId19"/>
    <p:sldId id="290" r:id="rId20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EB91BB"/>
    <a:srgbClr val="3507F9"/>
    <a:srgbClr val="33CC33"/>
    <a:srgbClr val="00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svg"/><Relationship Id="rId1" Type="http://schemas.openxmlformats.org/officeDocument/2006/relationships/image" Target="../media/image9.png"/><Relationship Id="rId6" Type="http://schemas.openxmlformats.org/officeDocument/2006/relationships/image" Target="../media/image8.svg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svg"/><Relationship Id="rId1" Type="http://schemas.openxmlformats.org/officeDocument/2006/relationships/image" Target="../media/image9.png"/><Relationship Id="rId6" Type="http://schemas.openxmlformats.org/officeDocument/2006/relationships/image" Target="../media/image8.svg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31F2A2-C04D-45D2-B998-E9FDFD3D647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 rtlCol="0"/>
        <a:lstStyle/>
        <a:p>
          <a:pPr rtl="0"/>
          <a:endParaRPr lang="en-US"/>
        </a:p>
      </dgm:t>
    </dgm:pt>
    <dgm:pt modelId="{7A3E8B53-6FD3-4CE0-8ABD-173B86D4AF2D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s-ES" noProof="1" smtClean="0"/>
            <a:t>* </a:t>
          </a:r>
          <a:r>
            <a:rPr lang="es-ES" b="1" i="1" noProof="1" smtClean="0">
              <a:solidFill>
                <a:srgbClr val="008000"/>
              </a:solidFill>
            </a:rPr>
            <a:t>EL ESTADO DE ANIMO</a:t>
          </a:r>
          <a:endParaRPr lang="es-ES" b="1" i="1" noProof="1">
            <a:solidFill>
              <a:srgbClr val="008000"/>
            </a:solidFill>
          </a:endParaRPr>
        </a:p>
      </dgm:t>
    </dgm:pt>
    <dgm:pt modelId="{6F0EEDC3-F3D1-47F8-8607-F5AD4AC259C7}" type="parTrans" cxnId="{E975247D-11FA-4646-A78C-C630085F46D2}">
      <dgm:prSet/>
      <dgm:spPr/>
      <dgm:t>
        <a:bodyPr rtlCol="0"/>
        <a:lstStyle/>
        <a:p>
          <a:pPr rtl="0"/>
          <a:endParaRPr lang="es-ES" noProof="1"/>
        </a:p>
      </dgm:t>
    </dgm:pt>
    <dgm:pt modelId="{2AE756C6-C3EE-4FB8-8436-51B478B502E4}" type="sibTrans" cxnId="{E975247D-11FA-4646-A78C-C630085F46D2}">
      <dgm:prSet/>
      <dgm:spPr/>
      <dgm:t>
        <a:bodyPr rtlCol="0"/>
        <a:lstStyle/>
        <a:p>
          <a:pPr rtl="0"/>
          <a:endParaRPr lang="es-ES" noProof="1"/>
        </a:p>
      </dgm:t>
    </dgm:pt>
    <dgm:pt modelId="{4AF8D9BC-C71E-49D2-AA7A-815619C1DB73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s-ES" sz="2000" b="1" i="1" noProof="1" smtClean="0">
              <a:solidFill>
                <a:srgbClr val="3507F9"/>
              </a:solidFill>
            </a:rPr>
            <a:t>* LA PRODUCTIVIDAD</a:t>
          </a:r>
          <a:endParaRPr lang="es-ES" sz="2000" b="1" i="1" noProof="1">
            <a:solidFill>
              <a:srgbClr val="3507F9"/>
            </a:solidFill>
          </a:endParaRPr>
        </a:p>
      </dgm:t>
    </dgm:pt>
    <dgm:pt modelId="{1D3D2C40-1684-4557-B946-02EF60CC3305}" type="parTrans" cxnId="{41C3B656-B8D2-4794-A341-2902D4285F27}">
      <dgm:prSet/>
      <dgm:spPr/>
      <dgm:t>
        <a:bodyPr rtlCol="0"/>
        <a:lstStyle/>
        <a:p>
          <a:pPr rtl="0"/>
          <a:endParaRPr lang="es-ES" noProof="1"/>
        </a:p>
      </dgm:t>
    </dgm:pt>
    <dgm:pt modelId="{1079E60C-7BB5-4765-9F69-7CEDAA96D1DE}" type="sibTrans" cxnId="{41C3B656-B8D2-4794-A341-2902D4285F27}">
      <dgm:prSet/>
      <dgm:spPr/>
      <dgm:t>
        <a:bodyPr rtlCol="0"/>
        <a:lstStyle/>
        <a:p>
          <a:pPr rtl="0"/>
          <a:endParaRPr lang="es-ES" noProof="1"/>
        </a:p>
      </dgm:t>
    </dgm:pt>
    <dgm:pt modelId="{1EAE0FB1-A9E0-46EB-A9E6-342631522D45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s-ES" sz="1800" b="1" i="1" noProof="1" smtClean="0"/>
            <a:t>* EL COMPORTAMIENTO </a:t>
          </a:r>
          <a:endParaRPr lang="es-ES" sz="1800" b="1" i="1" noProof="1"/>
        </a:p>
      </dgm:t>
    </dgm:pt>
    <dgm:pt modelId="{D961F13E-A0A2-4292-9F46-BE2E75BDFB1A}" type="parTrans" cxnId="{803BE42C-6CC0-4330-A7DF-44937ED6902A}">
      <dgm:prSet/>
      <dgm:spPr/>
      <dgm:t>
        <a:bodyPr rtlCol="0"/>
        <a:lstStyle/>
        <a:p>
          <a:pPr rtl="0"/>
          <a:endParaRPr lang="es-ES" noProof="1"/>
        </a:p>
      </dgm:t>
    </dgm:pt>
    <dgm:pt modelId="{1D1B19AA-E9AF-432E-85C5-C49DF63A1FC5}" type="sibTrans" cxnId="{803BE42C-6CC0-4330-A7DF-44937ED6902A}">
      <dgm:prSet/>
      <dgm:spPr/>
      <dgm:t>
        <a:bodyPr rtlCol="0"/>
        <a:lstStyle/>
        <a:p>
          <a:pPr rtl="0"/>
          <a:endParaRPr lang="es-ES" noProof="1"/>
        </a:p>
      </dgm:t>
    </dgm:pt>
    <dgm:pt modelId="{BEF3ACDF-990C-419F-B35A-EC0918DE0DD4}" type="pres">
      <dgm:prSet presAssocID="{E231F2A2-C04D-45D2-B998-E9FDFD3D647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DBEAF48-B3BE-4C82-869E-53BD9D75D323}" type="pres">
      <dgm:prSet presAssocID="{7A3E8B53-6FD3-4CE0-8ABD-173B86D4AF2D}" presName="compNode" presStyleCnt="0"/>
      <dgm:spPr/>
    </dgm:pt>
    <dgm:pt modelId="{EE1212ED-2F07-4A17-AF85-7C042A57A0A6}" type="pres">
      <dgm:prSet presAssocID="{7A3E8B53-6FD3-4CE0-8ABD-173B86D4AF2D}" presName="iconBgRect" presStyleLbl="bgShp" presStyleIdx="0" presStyleCnt="3"/>
      <dgm:spPr/>
    </dgm:pt>
    <dgm:pt modelId="{16BCA3ED-BEDD-46E5-99AB-23D3B490138B}" type="pres">
      <dgm:prSet presAssocID="{7A3E8B53-6FD3-4CE0-8ABD-173B86D4AF2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B4B4F42D-A971-490F-9AA5-C2F65764DBE5}" type="pres">
      <dgm:prSet presAssocID="{7A3E8B53-6FD3-4CE0-8ABD-173B86D4AF2D}" presName="spaceRect" presStyleCnt="0"/>
      <dgm:spPr/>
    </dgm:pt>
    <dgm:pt modelId="{32E311FB-933C-4BDA-ABBB-7DD8B5DFBDC0}" type="pres">
      <dgm:prSet presAssocID="{7A3E8B53-6FD3-4CE0-8ABD-173B86D4AF2D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8C49DDE7-9CBC-4B69-A2A8-23E2936C734E}" type="pres">
      <dgm:prSet presAssocID="{2AE756C6-C3EE-4FB8-8436-51B478B502E4}" presName="sibTrans" presStyleCnt="0"/>
      <dgm:spPr/>
    </dgm:pt>
    <dgm:pt modelId="{A400606F-1B8C-40A3-AB82-262350ADDFE7}" type="pres">
      <dgm:prSet presAssocID="{4AF8D9BC-C71E-49D2-AA7A-815619C1DB73}" presName="compNode" presStyleCnt="0"/>
      <dgm:spPr/>
    </dgm:pt>
    <dgm:pt modelId="{AD732B3B-2AEA-44F0-9D36-63E79D05967F}" type="pres">
      <dgm:prSet presAssocID="{4AF8D9BC-C71E-49D2-AA7A-815619C1DB73}" presName="iconBgRect" presStyleLbl="bgShp" presStyleIdx="1" presStyleCnt="3"/>
      <dgm:spPr/>
    </dgm:pt>
    <dgm:pt modelId="{7C83F614-BC4D-4FB7-A83D-1489F4B60D20}" type="pres">
      <dgm:prSet presAssocID="{4AF8D9BC-C71E-49D2-AA7A-815619C1DB7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ehive"/>
        </a:ext>
      </dgm:extLst>
    </dgm:pt>
    <dgm:pt modelId="{7F607A9B-AECE-497C-A930-7AE01C88E1B7}" type="pres">
      <dgm:prSet presAssocID="{4AF8D9BC-C71E-49D2-AA7A-815619C1DB73}" presName="spaceRect" presStyleCnt="0"/>
      <dgm:spPr/>
    </dgm:pt>
    <dgm:pt modelId="{B3240C89-68F8-4DD3-B7B0-FF71FCF41366}" type="pres">
      <dgm:prSet presAssocID="{4AF8D9BC-C71E-49D2-AA7A-815619C1DB73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784F2C10-83B1-4BAC-A09A-8161F69F13FB}" type="pres">
      <dgm:prSet presAssocID="{1079E60C-7BB5-4765-9F69-7CEDAA96D1DE}" presName="sibTrans" presStyleCnt="0"/>
      <dgm:spPr/>
    </dgm:pt>
    <dgm:pt modelId="{6C7139E9-2D33-4AFB-BE10-8A4EE3C9ADE2}" type="pres">
      <dgm:prSet presAssocID="{1EAE0FB1-A9E0-46EB-A9E6-342631522D45}" presName="compNode" presStyleCnt="0"/>
      <dgm:spPr/>
    </dgm:pt>
    <dgm:pt modelId="{B7390C62-D782-4BE3-86F1-C79299D1C195}" type="pres">
      <dgm:prSet presAssocID="{1EAE0FB1-A9E0-46EB-A9E6-342631522D45}" presName="iconBgRect" presStyleLbl="bgShp" presStyleIdx="2" presStyleCnt="3"/>
      <dgm:spPr/>
    </dgm:pt>
    <dgm:pt modelId="{094CE297-A694-4BEF-8581-5AF3A19F80CB}" type="pres">
      <dgm:prSet presAssocID="{1EAE0FB1-A9E0-46EB-A9E6-342631522D4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s in pot"/>
        </a:ext>
      </dgm:extLst>
    </dgm:pt>
    <dgm:pt modelId="{93F6B020-51B2-47B1-BBE7-5F2DBED4D616}" type="pres">
      <dgm:prSet presAssocID="{1EAE0FB1-A9E0-46EB-A9E6-342631522D45}" presName="spaceRect" presStyleCnt="0"/>
      <dgm:spPr/>
    </dgm:pt>
    <dgm:pt modelId="{2FEB3E8A-F538-49A7-B9D1-FA04E1A69351}" type="pres">
      <dgm:prSet presAssocID="{1EAE0FB1-A9E0-46EB-A9E6-342631522D45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03BE42C-6CC0-4330-A7DF-44937ED6902A}" srcId="{E231F2A2-C04D-45D2-B998-E9FDFD3D6473}" destId="{1EAE0FB1-A9E0-46EB-A9E6-342631522D45}" srcOrd="2" destOrd="0" parTransId="{D961F13E-A0A2-4292-9F46-BE2E75BDFB1A}" sibTransId="{1D1B19AA-E9AF-432E-85C5-C49DF63A1FC5}"/>
    <dgm:cxn modelId="{747EDF17-56E8-4AA5-BC04-1130CA3CCF33}" type="presOf" srcId="{1EAE0FB1-A9E0-46EB-A9E6-342631522D45}" destId="{2FEB3E8A-F538-49A7-B9D1-FA04E1A69351}" srcOrd="0" destOrd="0" presId="urn:microsoft.com/office/officeart/2018/5/layout/IconCircleLabelList"/>
    <dgm:cxn modelId="{6A8DCB93-E1EE-4DC9-B22F-26C306160BF8}" type="presOf" srcId="{4AF8D9BC-C71E-49D2-AA7A-815619C1DB73}" destId="{B3240C89-68F8-4DD3-B7B0-FF71FCF41366}" srcOrd="0" destOrd="0" presId="urn:microsoft.com/office/officeart/2018/5/layout/IconCircleLabelList"/>
    <dgm:cxn modelId="{8C21C31B-4AAF-49B7-B865-967C691F01AA}" type="presOf" srcId="{E231F2A2-C04D-45D2-B998-E9FDFD3D6473}" destId="{BEF3ACDF-990C-419F-B35A-EC0918DE0DD4}" srcOrd="0" destOrd="0" presId="urn:microsoft.com/office/officeart/2018/5/layout/IconCircleLabelList"/>
    <dgm:cxn modelId="{41C3B656-B8D2-4794-A341-2902D4285F27}" srcId="{E231F2A2-C04D-45D2-B998-E9FDFD3D6473}" destId="{4AF8D9BC-C71E-49D2-AA7A-815619C1DB73}" srcOrd="1" destOrd="0" parTransId="{1D3D2C40-1684-4557-B946-02EF60CC3305}" sibTransId="{1079E60C-7BB5-4765-9F69-7CEDAA96D1DE}"/>
    <dgm:cxn modelId="{7EB5A3FD-23E9-499E-8DCC-99FAA32EAA47}" type="presOf" srcId="{7A3E8B53-6FD3-4CE0-8ABD-173B86D4AF2D}" destId="{32E311FB-933C-4BDA-ABBB-7DD8B5DFBDC0}" srcOrd="0" destOrd="0" presId="urn:microsoft.com/office/officeart/2018/5/layout/IconCircleLabelList"/>
    <dgm:cxn modelId="{E975247D-11FA-4646-A78C-C630085F46D2}" srcId="{E231F2A2-C04D-45D2-B998-E9FDFD3D6473}" destId="{7A3E8B53-6FD3-4CE0-8ABD-173B86D4AF2D}" srcOrd="0" destOrd="0" parTransId="{6F0EEDC3-F3D1-47F8-8607-F5AD4AC259C7}" sibTransId="{2AE756C6-C3EE-4FB8-8436-51B478B502E4}"/>
    <dgm:cxn modelId="{89C407E3-AB4B-424F-849E-0C39941A1F2F}" type="presParOf" srcId="{BEF3ACDF-990C-419F-B35A-EC0918DE0DD4}" destId="{ADBEAF48-B3BE-4C82-869E-53BD9D75D323}" srcOrd="0" destOrd="0" presId="urn:microsoft.com/office/officeart/2018/5/layout/IconCircleLabelList"/>
    <dgm:cxn modelId="{5736D850-5371-46CF-A780-D098310D07D2}" type="presParOf" srcId="{ADBEAF48-B3BE-4C82-869E-53BD9D75D323}" destId="{EE1212ED-2F07-4A17-AF85-7C042A57A0A6}" srcOrd="0" destOrd="0" presId="urn:microsoft.com/office/officeart/2018/5/layout/IconCircleLabelList"/>
    <dgm:cxn modelId="{2E322B4C-F7BB-43EE-93C0-35F1FB17D0F1}" type="presParOf" srcId="{ADBEAF48-B3BE-4C82-869E-53BD9D75D323}" destId="{16BCA3ED-BEDD-46E5-99AB-23D3B490138B}" srcOrd="1" destOrd="0" presId="urn:microsoft.com/office/officeart/2018/5/layout/IconCircleLabelList"/>
    <dgm:cxn modelId="{9163DA41-4707-4FDF-989A-40CB827B4B30}" type="presParOf" srcId="{ADBEAF48-B3BE-4C82-869E-53BD9D75D323}" destId="{B4B4F42D-A971-490F-9AA5-C2F65764DBE5}" srcOrd="2" destOrd="0" presId="urn:microsoft.com/office/officeart/2018/5/layout/IconCircleLabelList"/>
    <dgm:cxn modelId="{92C17418-674D-4BDF-9DAF-6C53E4ABF4A3}" type="presParOf" srcId="{ADBEAF48-B3BE-4C82-869E-53BD9D75D323}" destId="{32E311FB-933C-4BDA-ABBB-7DD8B5DFBDC0}" srcOrd="3" destOrd="0" presId="urn:microsoft.com/office/officeart/2018/5/layout/IconCircleLabelList"/>
    <dgm:cxn modelId="{2006DEB5-2D84-4DCE-8F3D-40499DA4A9AB}" type="presParOf" srcId="{BEF3ACDF-990C-419F-B35A-EC0918DE0DD4}" destId="{8C49DDE7-9CBC-4B69-A2A8-23E2936C734E}" srcOrd="1" destOrd="0" presId="urn:microsoft.com/office/officeart/2018/5/layout/IconCircleLabelList"/>
    <dgm:cxn modelId="{71E5F3CB-CA54-48D1-80C9-8F58E6E6ED32}" type="presParOf" srcId="{BEF3ACDF-990C-419F-B35A-EC0918DE0DD4}" destId="{A400606F-1B8C-40A3-AB82-262350ADDFE7}" srcOrd="2" destOrd="0" presId="urn:microsoft.com/office/officeart/2018/5/layout/IconCircleLabelList"/>
    <dgm:cxn modelId="{00A9B534-2384-439C-B807-5581BC63589E}" type="presParOf" srcId="{A400606F-1B8C-40A3-AB82-262350ADDFE7}" destId="{AD732B3B-2AEA-44F0-9D36-63E79D05967F}" srcOrd="0" destOrd="0" presId="urn:microsoft.com/office/officeart/2018/5/layout/IconCircleLabelList"/>
    <dgm:cxn modelId="{C26FC71D-0B90-4655-8E62-5B771378B7F6}" type="presParOf" srcId="{A400606F-1B8C-40A3-AB82-262350ADDFE7}" destId="{7C83F614-BC4D-4FB7-A83D-1489F4B60D20}" srcOrd="1" destOrd="0" presId="urn:microsoft.com/office/officeart/2018/5/layout/IconCircleLabelList"/>
    <dgm:cxn modelId="{AA3635EC-2177-45EF-BF3B-ADC24C5BD8BD}" type="presParOf" srcId="{A400606F-1B8C-40A3-AB82-262350ADDFE7}" destId="{7F607A9B-AECE-497C-A930-7AE01C88E1B7}" srcOrd="2" destOrd="0" presId="urn:microsoft.com/office/officeart/2018/5/layout/IconCircleLabelList"/>
    <dgm:cxn modelId="{94D6D7D3-EB13-4EFA-88CF-619A5F89B646}" type="presParOf" srcId="{A400606F-1B8C-40A3-AB82-262350ADDFE7}" destId="{B3240C89-68F8-4DD3-B7B0-FF71FCF41366}" srcOrd="3" destOrd="0" presId="urn:microsoft.com/office/officeart/2018/5/layout/IconCircleLabelList"/>
    <dgm:cxn modelId="{9D2AF794-C3A5-414A-BF34-B43C305A8820}" type="presParOf" srcId="{BEF3ACDF-990C-419F-B35A-EC0918DE0DD4}" destId="{784F2C10-83B1-4BAC-A09A-8161F69F13FB}" srcOrd="3" destOrd="0" presId="urn:microsoft.com/office/officeart/2018/5/layout/IconCircleLabelList"/>
    <dgm:cxn modelId="{30A3F74A-0EA3-4C6B-9052-5D2C71990D9C}" type="presParOf" srcId="{BEF3ACDF-990C-419F-B35A-EC0918DE0DD4}" destId="{6C7139E9-2D33-4AFB-BE10-8A4EE3C9ADE2}" srcOrd="4" destOrd="0" presId="urn:microsoft.com/office/officeart/2018/5/layout/IconCircleLabelList"/>
    <dgm:cxn modelId="{2A0192F6-A303-4098-B1EF-74A8264675EA}" type="presParOf" srcId="{6C7139E9-2D33-4AFB-BE10-8A4EE3C9ADE2}" destId="{B7390C62-D782-4BE3-86F1-C79299D1C195}" srcOrd="0" destOrd="0" presId="urn:microsoft.com/office/officeart/2018/5/layout/IconCircleLabelList"/>
    <dgm:cxn modelId="{566516DE-E94E-4A77-BF9A-510C605B9488}" type="presParOf" srcId="{6C7139E9-2D33-4AFB-BE10-8A4EE3C9ADE2}" destId="{094CE297-A694-4BEF-8581-5AF3A19F80CB}" srcOrd="1" destOrd="0" presId="urn:microsoft.com/office/officeart/2018/5/layout/IconCircleLabelList"/>
    <dgm:cxn modelId="{07170E2C-806E-4EE4-AD29-3444CAFD2125}" type="presParOf" srcId="{6C7139E9-2D33-4AFB-BE10-8A4EE3C9ADE2}" destId="{93F6B020-51B2-47B1-BBE7-5F2DBED4D616}" srcOrd="2" destOrd="0" presId="urn:microsoft.com/office/officeart/2018/5/layout/IconCircleLabelList"/>
    <dgm:cxn modelId="{DDBA2D06-0742-4B88-A3DE-65F92CA0B855}" type="presParOf" srcId="{6C7139E9-2D33-4AFB-BE10-8A4EE3C9ADE2}" destId="{2FEB3E8A-F538-49A7-B9D1-FA04E1A6935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212ED-2F07-4A17-AF85-7C042A57A0A6}">
      <dsp:nvSpPr>
        <dsp:cNvPr id="0" name=""/>
        <dsp:cNvSpPr/>
      </dsp:nvSpPr>
      <dsp:spPr>
        <a:xfrm>
          <a:off x="639687" y="376613"/>
          <a:ext cx="1715625" cy="17156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CA3ED-BEDD-46E5-99AB-23D3B490138B}">
      <dsp:nvSpPr>
        <dsp:cNvPr id="0" name=""/>
        <dsp:cNvSpPr/>
      </dsp:nvSpPr>
      <dsp:spPr>
        <a:xfrm>
          <a:off x="1005312" y="742238"/>
          <a:ext cx="984375" cy="984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311FB-933C-4BDA-ABBB-7DD8B5DFBDC0}">
      <dsp:nvSpPr>
        <dsp:cNvPr id="0" name=""/>
        <dsp:cNvSpPr/>
      </dsp:nvSpPr>
      <dsp:spPr>
        <a:xfrm>
          <a:off x="91250" y="2626613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400" kern="1200" noProof="1" smtClean="0"/>
            <a:t>* </a:t>
          </a:r>
          <a:r>
            <a:rPr lang="es-ES" sz="2400" b="1" i="1" kern="1200" noProof="1" smtClean="0">
              <a:solidFill>
                <a:srgbClr val="008000"/>
              </a:solidFill>
            </a:rPr>
            <a:t>EL ESTADO DE ANIMO</a:t>
          </a:r>
          <a:endParaRPr lang="es-ES" sz="2400" b="1" i="1" kern="1200" noProof="1">
            <a:solidFill>
              <a:srgbClr val="008000"/>
            </a:solidFill>
          </a:endParaRPr>
        </a:p>
      </dsp:txBody>
      <dsp:txXfrm>
        <a:off x="91250" y="2626613"/>
        <a:ext cx="2812500" cy="720000"/>
      </dsp:txXfrm>
    </dsp:sp>
    <dsp:sp modelId="{AD732B3B-2AEA-44F0-9D36-63E79D05967F}">
      <dsp:nvSpPr>
        <dsp:cNvPr id="0" name=""/>
        <dsp:cNvSpPr/>
      </dsp:nvSpPr>
      <dsp:spPr>
        <a:xfrm>
          <a:off x="3944375" y="376613"/>
          <a:ext cx="1715625" cy="17156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3F614-BC4D-4FB7-A83D-1489F4B60D20}">
      <dsp:nvSpPr>
        <dsp:cNvPr id="0" name=""/>
        <dsp:cNvSpPr/>
      </dsp:nvSpPr>
      <dsp:spPr>
        <a:xfrm>
          <a:off x="4310000" y="742238"/>
          <a:ext cx="984375" cy="984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40C89-68F8-4DD3-B7B0-FF71FCF41366}">
      <dsp:nvSpPr>
        <dsp:cNvPr id="0" name=""/>
        <dsp:cNvSpPr/>
      </dsp:nvSpPr>
      <dsp:spPr>
        <a:xfrm>
          <a:off x="3395937" y="2626613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000" b="1" i="1" kern="1200" noProof="1" smtClean="0">
              <a:solidFill>
                <a:srgbClr val="3507F9"/>
              </a:solidFill>
            </a:rPr>
            <a:t>* LA PRODUCTIVIDAD</a:t>
          </a:r>
          <a:endParaRPr lang="es-ES" sz="2000" b="1" i="1" kern="1200" noProof="1">
            <a:solidFill>
              <a:srgbClr val="3507F9"/>
            </a:solidFill>
          </a:endParaRPr>
        </a:p>
      </dsp:txBody>
      <dsp:txXfrm>
        <a:off x="3395937" y="2626613"/>
        <a:ext cx="2812500" cy="720000"/>
      </dsp:txXfrm>
    </dsp:sp>
    <dsp:sp modelId="{B7390C62-D782-4BE3-86F1-C79299D1C195}">
      <dsp:nvSpPr>
        <dsp:cNvPr id="0" name=""/>
        <dsp:cNvSpPr/>
      </dsp:nvSpPr>
      <dsp:spPr>
        <a:xfrm>
          <a:off x="7249062" y="376613"/>
          <a:ext cx="1715625" cy="17156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CE297-A694-4BEF-8581-5AF3A19F80CB}">
      <dsp:nvSpPr>
        <dsp:cNvPr id="0" name=""/>
        <dsp:cNvSpPr/>
      </dsp:nvSpPr>
      <dsp:spPr>
        <a:xfrm>
          <a:off x="7614687" y="742238"/>
          <a:ext cx="984375" cy="9843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B3E8A-F538-49A7-B9D1-FA04E1A69351}">
      <dsp:nvSpPr>
        <dsp:cNvPr id="0" name=""/>
        <dsp:cNvSpPr/>
      </dsp:nvSpPr>
      <dsp:spPr>
        <a:xfrm>
          <a:off x="6700625" y="2626613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1800" b="1" i="1" kern="1200" noProof="1" smtClean="0"/>
            <a:t>* EL COMPORTAMIENTO </a:t>
          </a:r>
          <a:endParaRPr lang="es-ES" sz="1800" b="1" i="1" kern="1200" noProof="1"/>
        </a:p>
      </dsp:txBody>
      <dsp:txXfrm>
        <a:off x="6700625" y="2626613"/>
        <a:ext cx="281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o de la lista de etiquetas de círculo"/>
  <dgm:desc val="Se usa para mostrar fragmentos no secuenciales o agrupados de información acompañados de elementos visuales relacionados. Funciona mejor con iconos o imágenes pequeñas con leyendas de texto breve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BB0EFB-C873-47CA-BC47-C58F9983CD1F}" type="datetime1">
              <a:rPr lang="es-ES" smtClean="0"/>
              <a:t>24/03/2021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2A2551-A97A-41BA-8506-864E9B1B7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1417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C3286D4-6E61-450D-8456-16FA9DE6AFBB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48EA56-9E57-4CE6-BE55-CAC1FDCAA019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02517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448EA56-9E57-4CE6-BE55-CAC1FDCAA019}" type="slidenum">
              <a:rPr lang="es-ES" noProof="1" smtClean="0"/>
              <a:t>1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86029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448EA56-9E57-4CE6-BE55-CAC1FDCAA019}" type="slidenum">
              <a:rPr lang="es-ES" noProof="1" smtClean="0"/>
              <a:t>4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268412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26F967-14E7-4B3F-836F-63416F4B43BF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5" name="Conector recto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9B85B7-3B12-47C9-8EBF-CAFD8E31C3CD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26" name="Conector recto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07C65D-846F-4889-BF6A-D6BA0EF9FACA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5" name="Conector recto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 anchor="t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3A34F3-8AFD-4B2A-869C-28F65DF45E99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33" name="Conector recto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D4B892-7EEF-46C5-88A7-C6EA2094B57C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5" name="Conector recto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73014A-08DD-4A1A-965B-2A7A1A5E9FF3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35" name="Conector recto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CA9AE1-FC48-4B99-A4BF-1B03A00FD921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29" name="Conector recto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D54630-51BD-4527-AA75-9AC068202D37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25" name="Conector recto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C2E390-C389-4321-8A23-874C1D004A58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38F8D1-DA68-4259-B689-CBEC17D07F86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7" name="Conector recto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ángulo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ángulo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527E1CF0-E8C5-4074-AFD3-863CF76C4DDF}" type="datetime1">
              <a:rPr lang="es-ES" noProof="0" smtClean="0"/>
              <a:t>24/03/2021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31" name="Conector recto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C5ABEB9-90A7-444C-AC1E-4B5C9543AC40}" type="datetime1">
              <a:rPr lang="es-ES" noProof="0" smtClean="0"/>
              <a:t>24/03/2021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0" name="Conector recto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primer plano de una flor">
            <a:extLst>
              <a:ext uri="{FF2B5EF4-FFF2-40B4-BE49-F238E27FC236}">
                <a16:creationId xmlns:a16="http://schemas.microsoft.com/office/drawing/2014/main" id="{F0D265DC-2623-44DB-8FE1-DB41A2D5D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3102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1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0F4085-7B99-4890-84CA-8B28482C1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511" y="3236470"/>
            <a:ext cx="6832500" cy="1252601"/>
          </a:xfrm>
        </p:spPr>
        <p:txBody>
          <a:bodyPr rtlCol="0">
            <a:noAutofit/>
          </a:bodyPr>
          <a:lstStyle/>
          <a:p>
            <a:r>
              <a:rPr lang="es-MX" sz="3200" noProof="1">
                <a:solidFill>
                  <a:srgbClr val="FFFFFE"/>
                </a:solidFill>
              </a:rPr>
              <a:t>La resiliencia como factor protector del estrés crónico en docentes</a:t>
            </a:r>
            <a:endParaRPr lang="es-ES" sz="3200" noProof="1">
              <a:solidFill>
                <a:srgbClr val="FFFFFE"/>
              </a:solidFill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Subtítulo 2">
            <a:extLst>
              <a:ext uri="{FF2B5EF4-FFF2-40B4-BE49-F238E27FC236}">
                <a16:creationId xmlns:a16="http://schemas.microsoft.com/office/drawing/2014/main" id="{6AFED8D9-CFCB-454D-A2A6-7F299E2D1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11" y="4669144"/>
            <a:ext cx="6832499" cy="716529"/>
          </a:xfrm>
        </p:spPr>
        <p:txBody>
          <a:bodyPr rtlCol="0">
            <a:normAutofit/>
          </a:bodyPr>
          <a:lstStyle/>
          <a:p>
            <a:pPr rtl="0"/>
            <a:endParaRPr lang="es-ES" sz="1600" noProof="1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0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Para las personas </a:t>
            </a:r>
            <a:r>
              <a:rPr lang="es-MX" b="1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resilientes</a:t>
            </a:r>
            <a:r>
              <a:rPr lang="es-MX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 no existe una vida dura, sino momentos difíciles</a:t>
            </a:r>
            <a:r>
              <a:rPr lang="es-MX" dirty="0"/>
              <a:t>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88" y="3973153"/>
            <a:ext cx="2857500" cy="1600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780" y="2230693"/>
            <a:ext cx="2916393" cy="1600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160" y="3973153"/>
            <a:ext cx="2857500" cy="17240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674" y="3988696"/>
            <a:ext cx="2857500" cy="17526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21446" y="2028473"/>
            <a:ext cx="39703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/>
              <a:t>“Recuerda siempre que eres más grande </a:t>
            </a:r>
            <a:endParaRPr lang="es-MX" sz="2000" b="1" dirty="0" smtClean="0"/>
          </a:p>
          <a:p>
            <a:r>
              <a:rPr lang="es-MX" sz="2000" b="1" dirty="0" smtClean="0"/>
              <a:t>que </a:t>
            </a:r>
            <a:r>
              <a:rPr lang="es-MX" sz="2000" b="1" dirty="0"/>
              <a:t>tus circunstancias, </a:t>
            </a:r>
            <a:endParaRPr lang="es-MX" sz="2000" b="1" dirty="0" smtClean="0"/>
          </a:p>
          <a:p>
            <a:r>
              <a:rPr lang="es-MX" sz="2000" b="1" dirty="0" smtClean="0"/>
              <a:t>eres </a:t>
            </a:r>
            <a:r>
              <a:rPr lang="es-MX" sz="2000" b="1" dirty="0"/>
              <a:t>más que cualquier cosa </a:t>
            </a:r>
            <a:endParaRPr lang="es-MX" sz="2000" b="1" dirty="0" smtClean="0"/>
          </a:p>
          <a:p>
            <a:r>
              <a:rPr lang="es-MX" sz="2000" b="1" dirty="0" smtClean="0"/>
              <a:t>que </a:t>
            </a:r>
            <a:r>
              <a:rPr lang="es-MX" sz="2000" b="1" dirty="0"/>
              <a:t>te pueda ocurrir.” 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541342" y="2136395"/>
            <a:ext cx="4650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“</a:t>
            </a:r>
            <a:r>
              <a:rPr lang="es-MX" sz="2400" b="1" dirty="0"/>
              <a:t>La vida no es esperar a que pase la tormenta, </a:t>
            </a:r>
            <a:endParaRPr lang="es-MX" sz="2400" b="1" dirty="0" smtClean="0"/>
          </a:p>
          <a:p>
            <a:r>
              <a:rPr lang="es-MX" sz="2400" b="1" dirty="0" smtClean="0"/>
              <a:t>es </a:t>
            </a:r>
            <a:r>
              <a:rPr lang="es-MX" sz="2400" b="1" dirty="0"/>
              <a:t>aprender a bailar bajo la lluvia.”</a:t>
            </a:r>
          </a:p>
        </p:txBody>
      </p:sp>
    </p:spTree>
    <p:extLst>
      <p:ext uri="{BB962C8B-B14F-4D97-AF65-F5344CB8AC3E}">
        <p14:creationId xmlns:p14="http://schemas.microsoft.com/office/powerpoint/2010/main" val="39726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10" y="561585"/>
            <a:ext cx="7236579" cy="74987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51935" y="1311458"/>
            <a:ext cx="7054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i="1" dirty="0">
                <a:latin typeface="Arial Narrow" panose="020B0606020202030204" pitchFamily="34" charset="0"/>
              </a:rPr>
              <a:t>La resiliencia es algo que todos  podemos desarrollar a lo largo de la vida</a:t>
            </a:r>
            <a:r>
              <a:rPr lang="es-MX" sz="2000" dirty="0"/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351935" y="2369108"/>
            <a:ext cx="6409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i="1" dirty="0" smtClean="0">
                <a:latin typeface="Arial Narrow" panose="020B0606020202030204" pitchFamily="34" charset="0"/>
              </a:rPr>
              <a:t>Las </a:t>
            </a:r>
            <a:r>
              <a:rPr lang="es-MX" sz="2800" b="1" i="1" dirty="0">
                <a:latin typeface="Arial Narrow" panose="020B0606020202030204" pitchFamily="34" charset="0"/>
              </a:rPr>
              <a:t>personas </a:t>
            </a:r>
            <a:r>
              <a:rPr lang="es-MX" sz="2800" b="1" i="1" dirty="0" err="1">
                <a:latin typeface="Arial Narrow" panose="020B0606020202030204" pitchFamily="34" charset="0"/>
              </a:rPr>
              <a:t>resilientes</a:t>
            </a:r>
            <a:r>
              <a:rPr lang="es-MX" sz="2800" b="1" i="1" dirty="0">
                <a:latin typeface="Arial Narrow" panose="020B0606020202030204" pitchFamily="34" charset="0"/>
              </a:rPr>
              <a:t> no nacen, se hacen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522" y="3118981"/>
            <a:ext cx="5545393" cy="2559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extrusionH="76200" contourW="12700" prstMaterial="dkEdge">
            <a:extrusionClr>
              <a:srgbClr val="3507F9"/>
            </a:extrusionClr>
            <a:contourClr>
              <a:srgbClr val="3507F9"/>
            </a:contourClr>
          </a:sp3d>
        </p:spPr>
      </p:pic>
    </p:spTree>
    <p:extLst>
      <p:ext uri="{BB962C8B-B14F-4D97-AF65-F5344CB8AC3E}">
        <p14:creationId xmlns:p14="http://schemas.microsoft.com/office/powerpoint/2010/main" val="366287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diagonal 1"/>
          <p:cNvSpPr/>
          <p:nvPr/>
        </p:nvSpPr>
        <p:spPr>
          <a:xfrm>
            <a:off x="958644" y="280219"/>
            <a:ext cx="3672349" cy="1769807"/>
          </a:xfrm>
          <a:prstGeom prst="round2Diag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43000" r="43000" b="100000"/>
            </a:path>
          </a:gradFill>
          <a:scene3d>
            <a:camera prst="orthographicFront"/>
            <a:lightRig rig="morning" dir="t"/>
          </a:scene3d>
          <a:sp3d contourW="57150"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i="1" dirty="0" smtClean="0">
                <a:solidFill>
                  <a:srgbClr val="002060"/>
                </a:solidFill>
              </a:rPr>
              <a:t>Son conscientes de sus potencialidades y limitaciones</a:t>
            </a:r>
            <a:endParaRPr lang="es-MX" sz="2400" b="1" i="1" dirty="0">
              <a:solidFill>
                <a:srgbClr val="002060"/>
              </a:solidFill>
            </a:endParaRPr>
          </a:p>
        </p:txBody>
      </p:sp>
      <p:sp>
        <p:nvSpPr>
          <p:cNvPr id="4" name="Redondear rectángulo de esquina diagonal 3"/>
          <p:cNvSpPr/>
          <p:nvPr/>
        </p:nvSpPr>
        <p:spPr>
          <a:xfrm>
            <a:off x="958644" y="2344995"/>
            <a:ext cx="3672349" cy="1401096"/>
          </a:xfrm>
          <a:prstGeom prst="round2DiagRect">
            <a:avLst/>
          </a:prstGeom>
          <a:gradFill>
            <a:gsLst>
              <a:gs pos="0">
                <a:srgbClr val="0070C0"/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43000" r="43000" b="100000"/>
            </a:path>
          </a:gradFill>
          <a:effectLst>
            <a:softEdge rad="139700"/>
          </a:effectLst>
          <a:scene3d>
            <a:camera prst="orthographicFront"/>
            <a:lightRig rig="threePt" dir="t"/>
          </a:scene3d>
          <a:sp3d contourW="25400">
            <a:bevelT prst="angle"/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i="1" dirty="0" smtClean="0">
                <a:solidFill>
                  <a:srgbClr val="002060"/>
                </a:solidFill>
              </a:rPr>
              <a:t>Son creativas</a:t>
            </a:r>
            <a:endParaRPr lang="es-MX" sz="3600" b="1" i="1" dirty="0">
              <a:solidFill>
                <a:srgbClr val="002060"/>
              </a:solidFill>
            </a:endParaRPr>
          </a:p>
        </p:txBody>
      </p:sp>
      <p:sp>
        <p:nvSpPr>
          <p:cNvPr id="5" name="Redondear rectángulo de esquina diagonal 4"/>
          <p:cNvSpPr/>
          <p:nvPr/>
        </p:nvSpPr>
        <p:spPr>
          <a:xfrm>
            <a:off x="958643" y="4129550"/>
            <a:ext cx="3996814" cy="1578077"/>
          </a:xfrm>
          <a:prstGeom prst="round2DiagRect">
            <a:avLst/>
          </a:prstGeom>
          <a:gradFill>
            <a:gsLst>
              <a:gs pos="4000">
                <a:srgbClr val="4FCB4D"/>
              </a:gs>
              <a:gs pos="0">
                <a:srgbClr val="33CC33"/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43000" r="43000" b="100000"/>
            </a:path>
          </a:gra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Confían en sus capacidades.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361" y="619432"/>
            <a:ext cx="4896465" cy="47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dondear rectángulo de esquina diagonal 2"/>
          <p:cNvSpPr/>
          <p:nvPr/>
        </p:nvSpPr>
        <p:spPr>
          <a:xfrm>
            <a:off x="663677" y="132736"/>
            <a:ext cx="3613355" cy="1548580"/>
          </a:xfrm>
          <a:prstGeom prst="round2DiagRect">
            <a:avLst/>
          </a:prstGeom>
          <a:gradFill>
            <a:gsLst>
              <a:gs pos="28000">
                <a:srgbClr val="FFC000"/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43000" r="43000" b="100000"/>
            </a:path>
          </a:gradFill>
          <a:ln w="57150"/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Asumen las dificultades como una oportunidad para aprender.</a:t>
            </a:r>
          </a:p>
        </p:txBody>
      </p:sp>
      <p:sp>
        <p:nvSpPr>
          <p:cNvPr id="4" name="Redondear rectángulo de esquina diagonal 3"/>
          <p:cNvSpPr/>
          <p:nvPr/>
        </p:nvSpPr>
        <p:spPr>
          <a:xfrm>
            <a:off x="663677" y="1976283"/>
            <a:ext cx="3672349" cy="1519084"/>
          </a:xfrm>
          <a:prstGeom prst="round2DiagRect">
            <a:avLst/>
          </a:prstGeom>
          <a:gradFill>
            <a:gsLst>
              <a:gs pos="18000">
                <a:srgbClr val="7030A0"/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43000" r="43000" b="100000"/>
            </a:path>
          </a:gra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Practican el </a:t>
            </a:r>
            <a:r>
              <a:rPr lang="es-MX" sz="2400" b="1" i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mindfulness</a:t>
            </a:r>
            <a:r>
              <a:rPr lang="es-MX" sz="24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 o conciencia plena</a:t>
            </a:r>
          </a:p>
        </p:txBody>
      </p:sp>
      <p:sp>
        <p:nvSpPr>
          <p:cNvPr id="5" name="Redondear rectángulo de esquina diagonal 4"/>
          <p:cNvSpPr/>
          <p:nvPr/>
        </p:nvSpPr>
        <p:spPr>
          <a:xfrm>
            <a:off x="663677" y="3849330"/>
            <a:ext cx="3613355" cy="1533832"/>
          </a:xfrm>
          <a:prstGeom prst="round2DiagRect">
            <a:avLst/>
          </a:prstGeom>
          <a:gradFill>
            <a:gsLst>
              <a:gs pos="46000">
                <a:srgbClr val="33CC33"/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43000" r="43000" b="100000"/>
            </a:path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Ven la vida con objetividad, pero siempre a través de un prisma optimista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262" y="403121"/>
            <a:ext cx="3065821" cy="26055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084" y="3008670"/>
            <a:ext cx="2919720" cy="271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3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36" y="3929470"/>
            <a:ext cx="3554276" cy="1774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03" y="814695"/>
            <a:ext cx="2875935" cy="2809875"/>
          </a:xfrm>
          <a:prstGeom prst="rect">
            <a:avLst/>
          </a:prstGeom>
          <a:ln w="88900" cap="sq" cmpd="thickThin">
            <a:solidFill>
              <a:srgbClr val="3507F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670" y="814693"/>
            <a:ext cx="2992079" cy="2809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581" y="814694"/>
            <a:ext cx="2905433" cy="2809875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ángulo 7"/>
          <p:cNvSpPr/>
          <p:nvPr/>
        </p:nvSpPr>
        <p:spPr>
          <a:xfrm>
            <a:off x="3484227" y="3244334"/>
            <a:ext cx="5223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Se rodean de personas que tienen una actitud positiva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82059" y="4249803"/>
            <a:ext cx="3278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i="1" dirty="0">
                <a:latin typeface="Arial Narrow" panose="020B0606020202030204" pitchFamily="34" charset="0"/>
              </a:rPr>
              <a:t>Se rodean de personas que </a:t>
            </a:r>
            <a:r>
              <a:rPr lang="es-MX" sz="2400" b="1" i="1" dirty="0" smtClean="0">
                <a:latin typeface="Arial Narrow" panose="020B0606020202030204" pitchFamily="34" charset="0"/>
              </a:rPr>
              <a:t>tienen </a:t>
            </a:r>
            <a:r>
              <a:rPr lang="es-MX" sz="2400" b="1" i="1" dirty="0">
                <a:latin typeface="Arial Narrow" panose="020B0606020202030204" pitchFamily="34" charset="0"/>
              </a:rPr>
              <a:t>una actitud positiva</a:t>
            </a:r>
          </a:p>
        </p:txBody>
      </p:sp>
      <p:sp>
        <p:nvSpPr>
          <p:cNvPr id="10" name="Redondear rectángulo de esquina diagonal 9"/>
          <p:cNvSpPr/>
          <p:nvPr/>
        </p:nvSpPr>
        <p:spPr>
          <a:xfrm>
            <a:off x="4661497" y="3962922"/>
            <a:ext cx="3302717" cy="1774090"/>
          </a:xfrm>
          <a:prstGeom prst="round2Diag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No intentan controlar las situaciones, sino sus emociones</a:t>
            </a:r>
          </a:p>
        </p:txBody>
      </p:sp>
      <p:sp>
        <p:nvSpPr>
          <p:cNvPr id="11" name="Redondear rectángulo de esquina diagonal 10"/>
          <p:cNvSpPr/>
          <p:nvPr/>
        </p:nvSpPr>
        <p:spPr>
          <a:xfrm>
            <a:off x="8325464" y="3962922"/>
            <a:ext cx="3178277" cy="1740638"/>
          </a:xfrm>
          <a:prstGeom prst="round2DiagRect">
            <a:avLst/>
          </a:prstGeom>
          <a:solidFill>
            <a:srgbClr val="FF9933"/>
          </a:solidFill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Son flexibles ante los </a:t>
            </a:r>
            <a:r>
              <a:rPr lang="es-MX" sz="24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cambios</a:t>
            </a:r>
          </a:p>
          <a:p>
            <a:pPr algn="ctr"/>
            <a:r>
              <a:rPr lang="es-MX" sz="24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TENASES EN SUS PROPOSITOS</a:t>
            </a:r>
            <a:endParaRPr lang="es-MX" sz="2400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6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516" y="693174"/>
            <a:ext cx="8598309" cy="51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3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DO VA A IR BIEN   Luis Guitar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7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8476" y="620473"/>
            <a:ext cx="8637073" cy="718516"/>
          </a:xfrm>
        </p:spPr>
        <p:txBody>
          <a:bodyPr>
            <a:normAutofit/>
          </a:bodyPr>
          <a:lstStyle/>
          <a:p>
            <a:r>
              <a:rPr lang="es-MX" sz="2800" b="1" i="1" dirty="0" smtClean="0"/>
              <a:t>La Neurociencia </a:t>
            </a:r>
            <a:endParaRPr lang="es-MX" sz="2800" b="1" i="1" dirty="0"/>
          </a:p>
        </p:txBody>
      </p:sp>
      <p:sp>
        <p:nvSpPr>
          <p:cNvPr id="4" name="Rectángulo 3"/>
          <p:cNvSpPr/>
          <p:nvPr/>
        </p:nvSpPr>
        <p:spPr>
          <a:xfrm>
            <a:off x="5323211" y="1546507"/>
            <a:ext cx="42322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latin typeface="Comic Sans MS" panose="030F0702030302020204" pitchFamily="66" charset="0"/>
              </a:rPr>
              <a:t>personas más </a:t>
            </a:r>
            <a:r>
              <a:rPr lang="es-MX" sz="2400" b="1" dirty="0" err="1">
                <a:latin typeface="Comic Sans MS" panose="030F0702030302020204" pitchFamily="66" charset="0"/>
              </a:rPr>
              <a:t>resilientes</a:t>
            </a:r>
            <a:r>
              <a:rPr lang="es-MX" sz="2400" b="1" dirty="0">
                <a:latin typeface="Comic Sans MS" panose="030F0702030302020204" pitchFamily="66" charset="0"/>
              </a:rPr>
              <a:t> </a:t>
            </a:r>
            <a:endParaRPr lang="es-MX" sz="2400" b="1" dirty="0" smtClean="0">
              <a:latin typeface="Comic Sans MS" panose="030F0702030302020204" pitchFamily="66" charset="0"/>
            </a:endParaRPr>
          </a:p>
          <a:p>
            <a:r>
              <a:rPr lang="es-MX" sz="2400" b="1" dirty="0" smtClean="0">
                <a:latin typeface="Comic Sans MS" panose="030F0702030302020204" pitchFamily="66" charset="0"/>
              </a:rPr>
              <a:t>mantienen </a:t>
            </a:r>
            <a:r>
              <a:rPr lang="es-MX" sz="2400" b="1" dirty="0">
                <a:latin typeface="Comic Sans MS" panose="030F0702030302020204" pitchFamily="66" charset="0"/>
              </a:rPr>
              <a:t>mayor </a:t>
            </a:r>
            <a:r>
              <a:rPr lang="es-MX" sz="2400" b="1" dirty="0" smtClean="0">
                <a:latin typeface="Comic Sans MS" panose="030F0702030302020204" pitchFamily="66" charset="0"/>
              </a:rPr>
              <a:t>equilibrio</a:t>
            </a:r>
          </a:p>
          <a:p>
            <a:r>
              <a:rPr lang="es-MX" sz="2400" b="1" dirty="0" smtClean="0">
                <a:latin typeface="Comic Sans MS" panose="030F0702030302020204" pitchFamily="66" charset="0"/>
              </a:rPr>
              <a:t>emocional ante situaciones </a:t>
            </a:r>
          </a:p>
          <a:p>
            <a:r>
              <a:rPr lang="es-MX" sz="2400" b="1" dirty="0" smtClean="0">
                <a:latin typeface="Comic Sans MS" panose="030F0702030302020204" pitchFamily="66" charset="0"/>
              </a:rPr>
              <a:t>de </a:t>
            </a:r>
            <a:r>
              <a:rPr lang="es-MX" sz="2400" b="1" dirty="0" err="1" smtClean="0">
                <a:latin typeface="Comic Sans MS" panose="030F0702030302020204" pitchFamily="66" charset="0"/>
              </a:rPr>
              <a:t>estres</a:t>
            </a:r>
            <a:endParaRPr lang="es-MX" sz="2400" b="1" dirty="0">
              <a:latin typeface="Comic Sans MS" panose="030F0702030302020204" pitchFamily="66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3524864" y="1490679"/>
            <a:ext cx="1651820" cy="840658"/>
          </a:xfrm>
          <a:prstGeom prst="rightArrow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618476" y="5409937"/>
            <a:ext cx="3377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</a:t>
            </a:r>
            <a:r>
              <a:rPr lang="es-MX" sz="2000" b="1" dirty="0"/>
              <a:t>soportar mejor la presión </a:t>
            </a:r>
            <a:endParaRPr lang="es-MX" b="1" dirty="0"/>
          </a:p>
        </p:txBody>
      </p:sp>
      <p:sp>
        <p:nvSpPr>
          <p:cNvPr id="9" name="Rectángulo 8"/>
          <p:cNvSpPr/>
          <p:nvPr/>
        </p:nvSpPr>
        <p:spPr>
          <a:xfrm>
            <a:off x="4859572" y="5200861"/>
            <a:ext cx="2480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experimentar mayor </a:t>
            </a:r>
            <a:endParaRPr lang="es-MX" b="1" dirty="0" smtClean="0"/>
          </a:p>
          <a:p>
            <a:r>
              <a:rPr lang="es-MX" b="1" dirty="0" smtClean="0"/>
              <a:t>sensación </a:t>
            </a:r>
            <a:r>
              <a:rPr lang="es-MX" b="1" dirty="0"/>
              <a:t>de control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681884" y="51637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/>
              <a:t>capacidad para </a:t>
            </a:r>
            <a:r>
              <a:rPr lang="es-MX" b="1" dirty="0" smtClean="0"/>
              <a:t>afrontar</a:t>
            </a:r>
          </a:p>
          <a:p>
            <a:r>
              <a:rPr lang="es-MX" b="1" dirty="0" smtClean="0"/>
              <a:t>las situaciones </a:t>
            </a:r>
            <a:r>
              <a:rPr lang="es-MX" b="1" dirty="0"/>
              <a:t>difíciles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285" y="3609712"/>
            <a:ext cx="2543175" cy="18002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96" y="3609712"/>
            <a:ext cx="2313901" cy="162036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995" y="3609712"/>
            <a:ext cx="2686050" cy="16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1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45342" y="628107"/>
            <a:ext cx="73299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/>
              <a:t>Las experiencias adversas facilitan el desarrollo de enfermedades mentales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45342" y="4070242"/>
            <a:ext cx="2118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MX" sz="2800" b="1" dirty="0" smtClean="0">
                <a:solidFill>
                  <a:srgbClr val="002060"/>
                </a:solidFill>
              </a:rPr>
              <a:t>depresión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886" y="1940046"/>
            <a:ext cx="2419350" cy="18954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363" y="1920752"/>
            <a:ext cx="2419350" cy="18954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7262"/>
          <a:stretch/>
        </p:blipFill>
        <p:spPr>
          <a:xfrm>
            <a:off x="7704258" y="1940045"/>
            <a:ext cx="2419351" cy="187618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774465" y="4070242"/>
            <a:ext cx="1935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2800" b="1" dirty="0" smtClean="0">
                <a:solidFill>
                  <a:srgbClr val="002060"/>
                </a:solidFill>
              </a:rPr>
              <a:t>ansiedad</a:t>
            </a:r>
            <a:endParaRPr lang="es-MX" sz="2800" b="1" dirty="0">
              <a:solidFill>
                <a:srgbClr val="00206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920011" y="4035885"/>
            <a:ext cx="2696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2800" b="1" dirty="0">
                <a:solidFill>
                  <a:srgbClr val="002060"/>
                </a:solidFill>
              </a:rPr>
              <a:t>esquizofrenia</a:t>
            </a:r>
          </a:p>
        </p:txBody>
      </p:sp>
    </p:spTree>
    <p:extLst>
      <p:ext uri="{BB962C8B-B14F-4D97-AF65-F5344CB8AC3E}">
        <p14:creationId xmlns:p14="http://schemas.microsoft.com/office/powerpoint/2010/main" val="353832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ángulo 72">
            <a:extLst>
              <a:ext uri="{FF2B5EF4-FFF2-40B4-BE49-F238E27FC236}">
                <a16:creationId xmlns:a16="http://schemas.microsoft.com/office/drawing/2014/main" id="{482E7304-2AC2-4A5C-924D-A6AC3FFC5E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1"/>
          </a:p>
        </p:txBody>
      </p: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D259FEF2-F6A5-442F-BA10-4E39EECD0A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Rectángulo 76">
            <a:extLst>
              <a:ext uri="{FF2B5EF4-FFF2-40B4-BE49-F238E27FC236}">
                <a16:creationId xmlns:a16="http://schemas.microsoft.com/office/drawing/2014/main" id="{A3C183B1-1D4B-4E3D-A02E-A426E3BFA0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s-ES" noProof="1"/>
          </a:p>
        </p:txBody>
      </p:sp>
      <p:graphicFrame>
        <p:nvGraphicFramePr>
          <p:cNvPr id="5" name="Marcador de contenido 2" descr="Marcador de posición gráfico de icono de SmartArt">
            <a:extLst>
              <a:ext uri="{FF2B5EF4-FFF2-40B4-BE49-F238E27FC236}">
                <a16:creationId xmlns:a16="http://schemas.microsoft.com/office/drawing/2014/main" id="{E77D98B0-8503-4BD4-ABB2-9EE77CA3E6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054892"/>
              </p:ext>
            </p:extLst>
          </p:nvPr>
        </p:nvGraphicFramePr>
        <p:xfrm>
          <a:off x="1355715" y="2009765"/>
          <a:ext cx="9604375" cy="3723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1666568" y="619432"/>
            <a:ext cx="8583561" cy="1047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i="1" dirty="0" smtClean="0"/>
              <a:t>Trastornos psicológicos manifestados en alteraciones </a:t>
            </a:r>
            <a:endParaRPr lang="es-MX" sz="2800" b="1" i="1" dirty="0"/>
          </a:p>
        </p:txBody>
      </p:sp>
    </p:spTree>
    <p:extLst>
      <p:ext uri="{BB962C8B-B14F-4D97-AF65-F5344CB8AC3E}">
        <p14:creationId xmlns:p14="http://schemas.microsoft.com/office/powerpoint/2010/main" val="38682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99356" y="870155"/>
            <a:ext cx="5176683" cy="34953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Trastorno de salud mental que se caracteriza por depresión persistente o pérdida de interés en las actividades, lo que puede causar dificultades significativas de la vida cotidiana </a:t>
            </a:r>
            <a:endParaRPr lang="es-MX" sz="2800" b="1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289" y="870155"/>
            <a:ext cx="2143125" cy="21431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04259" y="3883435"/>
            <a:ext cx="3539613" cy="1352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TRASTORNO DEPRESIVO MAYOR</a:t>
            </a:r>
            <a:endParaRPr lang="es-MX" sz="2800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0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27" y="902965"/>
            <a:ext cx="2693424" cy="214312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s-MX" sz="2800" b="1" dirty="0" smtClean="0"/>
              <a:t>Se caracteriza por producir sensaciones de preocupación, ansiedad o miedo, tan fuertes que interfieren con las actividades diarias de quien las padece </a:t>
            </a:r>
          </a:p>
          <a:p>
            <a:r>
              <a:rPr lang="es-MX" sz="2800" b="1" dirty="0" smtClean="0"/>
              <a:t>Algunos trastornos de ansiedad pueden ser los ataques de pánico, trastornos obsesivos compulsivos …</a:t>
            </a:r>
            <a:endParaRPr lang="es-MX" sz="2800" b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endParaRPr lang="es-MX" sz="3600" b="1" i="1" dirty="0" smtClean="0">
              <a:latin typeface="Arial Narrow" panose="020B0606020202030204" pitchFamily="34" charset="0"/>
            </a:endParaRPr>
          </a:p>
          <a:p>
            <a:pPr algn="ctr"/>
            <a:r>
              <a:rPr lang="es-MX" sz="3600" b="1" i="1" dirty="0" smtClean="0">
                <a:latin typeface="Arial Narrow" panose="020B0606020202030204" pitchFamily="34" charset="0"/>
              </a:rPr>
              <a:t>TRASTORNO DE ANSIEDAD</a:t>
            </a:r>
            <a:endParaRPr lang="es-MX" sz="36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7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-3232" t="-6764" r="-1845" b="19620"/>
          <a:stretch/>
        </p:blipFill>
        <p:spPr>
          <a:xfrm>
            <a:off x="1444671" y="794846"/>
            <a:ext cx="3275013" cy="222000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85823" y="794846"/>
            <a:ext cx="6012470" cy="4658826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MX" sz="2800" b="1" i="1" dirty="0" smtClean="0"/>
              <a:t>Trastorno que provoca altibajos emocionales que van desde trastornos de depresión hasta episodios maniacos que pueden incluir exceso de energía, reducción de la necesidad de dormir y perdida de la noción de la realidad</a:t>
            </a:r>
            <a:endParaRPr lang="es-MX" sz="2800" b="1" i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444671" y="3510116"/>
            <a:ext cx="3275013" cy="1943556"/>
          </a:xfrm>
          <a:solidFill>
            <a:srgbClr val="C00000"/>
          </a:solidFill>
        </p:spPr>
        <p:txBody>
          <a:bodyPr>
            <a:normAutofit fontScale="92500" lnSpcReduction="10000"/>
          </a:bodyPr>
          <a:lstStyle/>
          <a:p>
            <a:pPr algn="ctr"/>
            <a:endParaRPr lang="es-MX" sz="3600" b="1" dirty="0" smtClean="0">
              <a:latin typeface="Arial Narrow" panose="020B0606020202030204" pitchFamily="34" charset="0"/>
            </a:endParaRPr>
          </a:p>
          <a:p>
            <a:pPr algn="ctr"/>
            <a:r>
              <a:rPr lang="es-MX" sz="3600" b="1" dirty="0" smtClean="0">
                <a:latin typeface="Arial Narrow" panose="020B0606020202030204" pitchFamily="34" charset="0"/>
              </a:rPr>
              <a:t>TRASTORNO BIPOLAR</a:t>
            </a:r>
            <a:endParaRPr lang="es-MX" sz="3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9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i="1" dirty="0">
                <a:solidFill>
                  <a:srgbClr val="7030A0"/>
                </a:solidFill>
              </a:rPr>
              <a:t>la vida nos pone a prueba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447191" y="2027552"/>
            <a:ext cx="4645152" cy="3431310"/>
          </a:xfrm>
        </p:spPr>
        <p:txBody>
          <a:bodyPr>
            <a:normAutofit fontScale="92500"/>
          </a:bodyPr>
          <a:lstStyle/>
          <a:p>
            <a:r>
              <a:rPr lang="es-MX" sz="2600" b="1" dirty="0" smtClean="0"/>
              <a:t>Una enfermedad</a:t>
            </a:r>
          </a:p>
          <a:p>
            <a:r>
              <a:rPr lang="es-MX" sz="2600" b="1" dirty="0" smtClean="0"/>
              <a:t>Una ruptura de pareja</a:t>
            </a:r>
          </a:p>
          <a:p>
            <a:r>
              <a:rPr lang="es-MX" sz="2600" b="1" dirty="0" smtClean="0"/>
              <a:t>La muerte de un ser querido</a:t>
            </a:r>
          </a:p>
          <a:p>
            <a:r>
              <a:rPr lang="es-MX" sz="2600" b="1" dirty="0" smtClean="0"/>
              <a:t>El fracaso de un sueño largamente anhelado</a:t>
            </a:r>
          </a:p>
          <a:p>
            <a:r>
              <a:rPr lang="es-MX" sz="2600" b="1" dirty="0" smtClean="0"/>
              <a:t>Problemas económicos</a:t>
            </a:r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s-MX" sz="2800" b="1" dirty="0"/>
              <a:t>es la capacidad humana de asumir con flexibilidad situaciones límite y sobreponerse a ellas</a:t>
            </a:r>
            <a:r>
              <a:rPr lang="es-MX" sz="2800" b="1" dirty="0" smtClean="0"/>
              <a:t>,</a:t>
            </a:r>
            <a:endParaRPr lang="es-MX" sz="2800" b="1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156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7191" y="1091381"/>
            <a:ext cx="9607661" cy="769101"/>
          </a:xfrm>
        </p:spPr>
        <p:txBody>
          <a:bodyPr/>
          <a:lstStyle/>
          <a:p>
            <a:r>
              <a:rPr lang="es-MX" dirty="0"/>
              <a:t>Qué es la resiliencia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447191" y="2023003"/>
            <a:ext cx="4645152" cy="3445723"/>
          </a:xfrm>
        </p:spPr>
        <p:txBody>
          <a:bodyPr>
            <a:normAutofit/>
          </a:bodyPr>
          <a:lstStyle/>
          <a:p>
            <a:r>
              <a:rPr lang="es-MX" sz="3200" b="1" i="1" dirty="0"/>
              <a:t>es la capacidad humana de asumir con flexibilidad situaciones límite y sobreponerse a ellas,</a:t>
            </a:r>
          </a:p>
          <a:p>
            <a:endParaRPr lang="es-MX" sz="3200" b="1" i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10517" y="2168013"/>
            <a:ext cx="4203290" cy="33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1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alerí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993_TF12191297.potx" id="{BBF1ACEA-7308-4BE9-A758-8237A4284F81}" vid="{2614E06D-3D12-4F99-A496-9DBE8A64E68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84705B-9857-466E-B7C0-E9A49FB9FE6E}">
  <ds:schemaRefs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16c05727-aa75-4e4a-9b5f-8a80a1165891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71af3243-3dd4-4a8d-8c0d-dd76da1f02a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6810D84-4527-4F58-9012-70F97B4A7D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2F5362-41A1-4270-9F69-10BBA654CA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de Galería</Template>
  <TotalTime>0</TotalTime>
  <Words>398</Words>
  <Application>Microsoft Office PowerPoint</Application>
  <PresentationFormat>Panorámica</PresentationFormat>
  <Paragraphs>59</Paragraphs>
  <Slides>16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Comic Sans MS</vt:lpstr>
      <vt:lpstr>Courier New</vt:lpstr>
      <vt:lpstr>Gill Sans MT</vt:lpstr>
      <vt:lpstr>Galería</vt:lpstr>
      <vt:lpstr>La resiliencia como factor protector del estrés crónico en docentes</vt:lpstr>
      <vt:lpstr>La Neurociencia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vida nos pone a prueba</vt:lpstr>
      <vt:lpstr>Qué es la resiliencia</vt:lpstr>
      <vt:lpstr>Para las personas resilientes no existe una vida dura, sino momentos difíciles.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2021-03-24T01:58:57Z</dcterms:created>
  <dcterms:modified xsi:type="dcterms:W3CDTF">2021-03-24T16:15:13Z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