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16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751C-8BB8-4EE8-8A84-849C80F7E09C}" type="datetimeFigureOut">
              <a:rPr lang="es-MX" smtClean="0"/>
              <a:t>18/04/2021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E084-B2F1-42EA-B9DC-671EA30844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3730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751C-8BB8-4EE8-8A84-849C80F7E09C}" type="datetimeFigureOut">
              <a:rPr lang="es-MX" smtClean="0"/>
              <a:t>18/04/2021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E084-B2F1-42EA-B9DC-671EA30844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2034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751C-8BB8-4EE8-8A84-849C80F7E09C}" type="datetimeFigureOut">
              <a:rPr lang="es-MX" smtClean="0"/>
              <a:t>18/04/2021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E084-B2F1-42EA-B9DC-671EA30844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3641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751C-8BB8-4EE8-8A84-849C80F7E09C}" type="datetimeFigureOut">
              <a:rPr lang="es-MX" smtClean="0"/>
              <a:t>18/04/2021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E084-B2F1-42EA-B9DC-671EA30844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2646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751C-8BB8-4EE8-8A84-849C80F7E09C}" type="datetimeFigureOut">
              <a:rPr lang="es-MX" smtClean="0"/>
              <a:t>18/04/2021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E084-B2F1-42EA-B9DC-671EA30844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6860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751C-8BB8-4EE8-8A84-849C80F7E09C}" type="datetimeFigureOut">
              <a:rPr lang="es-MX" smtClean="0"/>
              <a:t>18/04/2021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E084-B2F1-42EA-B9DC-671EA30844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7908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751C-8BB8-4EE8-8A84-849C80F7E09C}" type="datetimeFigureOut">
              <a:rPr lang="es-MX" smtClean="0"/>
              <a:t>18/04/2021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E084-B2F1-42EA-B9DC-671EA30844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9788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751C-8BB8-4EE8-8A84-849C80F7E09C}" type="datetimeFigureOut">
              <a:rPr lang="es-MX" smtClean="0"/>
              <a:t>18/04/2021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E084-B2F1-42EA-B9DC-671EA30844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5889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751C-8BB8-4EE8-8A84-849C80F7E09C}" type="datetimeFigureOut">
              <a:rPr lang="es-MX" smtClean="0"/>
              <a:t>18/04/2021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E084-B2F1-42EA-B9DC-671EA30844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338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751C-8BB8-4EE8-8A84-849C80F7E09C}" type="datetimeFigureOut">
              <a:rPr lang="es-MX" smtClean="0"/>
              <a:t>18/04/2021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E084-B2F1-42EA-B9DC-671EA30844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1589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751C-8BB8-4EE8-8A84-849C80F7E09C}" type="datetimeFigureOut">
              <a:rPr lang="es-MX" smtClean="0"/>
              <a:t>18/04/2021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CE084-B2F1-42EA-B9DC-671EA30844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2832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2751C-8BB8-4EE8-8A84-849C80F7E09C}" type="datetimeFigureOut">
              <a:rPr lang="es-MX" smtClean="0"/>
              <a:t>18/04/2021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CE084-B2F1-42EA-B9DC-671EA30844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9297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00104"/>
            <a:ext cx="5030190" cy="301655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69454" y="1753428"/>
            <a:ext cx="9144000" cy="2387600"/>
          </a:xfrm>
        </p:spPr>
        <p:txBody>
          <a:bodyPr>
            <a:normAutofit/>
          </a:bodyPr>
          <a:lstStyle/>
          <a:p>
            <a:r>
              <a:rPr lang="es-MX" sz="5400" dirty="0">
                <a:latin typeface="Century Gothic" panose="020B0502020202020204" pitchFamily="34" charset="0"/>
              </a:rPr>
              <a:t>ESTRATEGIA PARA FAVORECER LAS EMOCIONES Y EMPATÍA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48000" y="6081221"/>
            <a:ext cx="9144000" cy="776779"/>
          </a:xfrm>
        </p:spPr>
        <p:txBody>
          <a:bodyPr>
            <a:normAutofit fontScale="92500"/>
          </a:bodyPr>
          <a:lstStyle/>
          <a:p>
            <a:pPr algn="r"/>
            <a:r>
              <a:rPr lang="es-MX" sz="4400" dirty="0">
                <a:latin typeface="Chandele" panose="02000503060000020002" pitchFamily="2" charset="0"/>
              </a:rPr>
              <a:t>Mtro. Luis Fernando Arroyo Fernández 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292439" y="750780"/>
            <a:ext cx="7495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>
                <a:latin typeface="Century Gothic" panose="020B0502020202020204" pitchFamily="34" charset="0"/>
              </a:rPr>
              <a:t>Escuela Primaria “FRANCISCO VILLA” 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244751">
            <a:off x="9983491" y="68908"/>
            <a:ext cx="1646378" cy="1646378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354424">
            <a:off x="10370975" y="1959872"/>
            <a:ext cx="1504220" cy="1537861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0925906">
            <a:off x="9829020" y="3834105"/>
            <a:ext cx="2402607" cy="173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112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4800" dirty="0">
                <a:latin typeface="Veni" panose="02000500000000000000" pitchFamily="2" charset="0"/>
              </a:rPr>
              <a:t>Contexto y antecedentes: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La teoría del cerebro </a:t>
            </a:r>
            <a:r>
              <a:rPr lang="es-MX" b="1" dirty="0">
                <a:solidFill>
                  <a:srgbClr val="FF0000"/>
                </a:solidFill>
                <a:latin typeface="Century Gothic" panose="020B0502020202020204" pitchFamily="34" charset="0"/>
              </a:rPr>
              <a:t>TRIUNO</a:t>
            </a:r>
            <a:r>
              <a:rPr lang="es-MX" dirty="0">
                <a:latin typeface="Century Gothic" panose="020B0502020202020204" pitchFamily="34" charset="0"/>
              </a:rPr>
              <a:t> – Paul Mac Lean. El cerebro se divide entres partes para su entendimiento: El cerebro </a:t>
            </a:r>
            <a:r>
              <a:rPr lang="es-MX" dirty="0" err="1">
                <a:latin typeface="Century Gothic" panose="020B0502020202020204" pitchFamily="34" charset="0"/>
              </a:rPr>
              <a:t>reptiliano</a:t>
            </a:r>
            <a:r>
              <a:rPr lang="es-MX" dirty="0">
                <a:latin typeface="Century Gothic" panose="020B0502020202020204" pitchFamily="34" charset="0"/>
              </a:rPr>
              <a:t> (necesidades y supervivencia), el cerebro límbico (emociones) y el </a:t>
            </a:r>
            <a:r>
              <a:rPr lang="es-MX" dirty="0" err="1">
                <a:latin typeface="Century Gothic" panose="020B0502020202020204" pitchFamily="34" charset="0"/>
              </a:rPr>
              <a:t>neocortex</a:t>
            </a:r>
            <a:r>
              <a:rPr lang="es-MX" dirty="0">
                <a:latin typeface="Century Gothic" panose="020B0502020202020204" pitchFamily="34" charset="0"/>
              </a:rPr>
              <a:t> (Racional). </a:t>
            </a:r>
          </a:p>
          <a:p>
            <a:r>
              <a:rPr lang="es-MX" dirty="0">
                <a:latin typeface="Century Gothic" panose="020B0502020202020204" pitchFamily="34" charset="0"/>
              </a:rPr>
              <a:t>El cerebro mamífero se ubica en el sistema límbico, que a su vez esta conformado por diferentes órganos cerebrales, entre ellos “la amígdala”. La amígdala esta estrechamente relacionada con las emociones y los sentimientos. </a:t>
            </a:r>
          </a:p>
        </p:txBody>
      </p:sp>
    </p:spTree>
    <p:extLst>
      <p:ext uri="{BB962C8B-B14F-4D97-AF65-F5344CB8AC3E}">
        <p14:creationId xmlns:p14="http://schemas.microsoft.com/office/powerpoint/2010/main" val="902039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>
                <a:latin typeface="Century Gothic" panose="020B0502020202020204" pitchFamily="34" charset="0"/>
              </a:rPr>
              <a:t>ESTRATEGIAS INTEGRADAS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err="1">
                <a:latin typeface="Century Gothic" panose="020B0502020202020204" pitchFamily="34" charset="0"/>
              </a:rPr>
              <a:t>Arteterapia</a:t>
            </a:r>
            <a:r>
              <a:rPr lang="es-MX" b="1" dirty="0">
                <a:latin typeface="Century Gothic" panose="020B0502020202020204" pitchFamily="34" charset="0"/>
              </a:rPr>
              <a:t>: </a:t>
            </a:r>
            <a:r>
              <a:rPr lang="es-MX" dirty="0">
                <a:latin typeface="Century Gothic" panose="020B0502020202020204" pitchFamily="34" charset="0"/>
              </a:rPr>
              <a:t>El arte terapia es una estrategia que integra las características del arte como forma de terapia para estimular el aprendizaje. El arte estimula el cerebro creativo y la relajación. </a:t>
            </a:r>
          </a:p>
          <a:p>
            <a:r>
              <a:rPr lang="es-MX" b="1" dirty="0" err="1">
                <a:latin typeface="Century Gothic" panose="020B0502020202020204" pitchFamily="34" charset="0"/>
              </a:rPr>
              <a:t>Mindfunless</a:t>
            </a:r>
            <a:r>
              <a:rPr lang="es-MX" b="1" dirty="0">
                <a:latin typeface="Century Gothic" panose="020B0502020202020204" pitchFamily="34" charset="0"/>
              </a:rPr>
              <a:t>: </a:t>
            </a:r>
            <a:r>
              <a:rPr lang="es-ES" dirty="0">
                <a:latin typeface="Century Gothic" panose="020B0502020202020204" pitchFamily="34" charset="0"/>
              </a:rPr>
              <a:t>Es la capacidad humana básica de poder estar en el presente y de "recordarnos" estar en el presente. </a:t>
            </a:r>
            <a:r>
              <a:rPr lang="es-ES" dirty="0" err="1">
                <a:latin typeface="Century Gothic" panose="020B0502020202020204" pitchFamily="34" charset="0"/>
              </a:rPr>
              <a:t>Eisten</a:t>
            </a:r>
            <a:r>
              <a:rPr lang="es-ES" dirty="0">
                <a:latin typeface="Century Gothic" panose="020B0502020202020204" pitchFamily="34" charset="0"/>
              </a:rPr>
              <a:t> diversas estrategias para realizar meditación </a:t>
            </a:r>
            <a:r>
              <a:rPr lang="es-ES" dirty="0" err="1">
                <a:latin typeface="Century Gothic" panose="020B0502020202020204" pitchFamily="34" charset="0"/>
              </a:rPr>
              <a:t>mindfunless</a:t>
            </a:r>
            <a:r>
              <a:rPr lang="es-ES" dirty="0">
                <a:latin typeface="Century Gothic" panose="020B0502020202020204" pitchFamily="34" charset="0"/>
              </a:rPr>
              <a:t> o </a:t>
            </a:r>
            <a:r>
              <a:rPr lang="es-ES" dirty="0" err="1">
                <a:latin typeface="Century Gothic" panose="020B0502020202020204" pitchFamily="34" charset="0"/>
              </a:rPr>
              <a:t>insight</a:t>
            </a:r>
            <a:r>
              <a:rPr lang="es-ES" dirty="0">
                <a:latin typeface="Century Gothic" panose="020B0502020202020204" pitchFamily="34" charset="0"/>
              </a:rPr>
              <a:t>. </a:t>
            </a:r>
          </a:p>
          <a:p>
            <a:r>
              <a:rPr lang="es-MX" b="1" dirty="0">
                <a:latin typeface="Century Gothic" panose="020B0502020202020204" pitchFamily="34" charset="0"/>
              </a:rPr>
              <a:t>Gesticulación y empatía: </a:t>
            </a:r>
            <a:r>
              <a:rPr lang="es-MX" dirty="0">
                <a:latin typeface="Century Gothic" panose="020B0502020202020204" pitchFamily="34" charset="0"/>
              </a:rPr>
              <a:t>La empatía es la capacidad para sintonizar emocionalmente con los demás. </a:t>
            </a:r>
          </a:p>
        </p:txBody>
      </p:sp>
    </p:spTree>
    <p:extLst>
      <p:ext uri="{BB962C8B-B14F-4D97-AF65-F5344CB8AC3E}">
        <p14:creationId xmlns:p14="http://schemas.microsoft.com/office/powerpoint/2010/main" val="2165596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>
                <a:latin typeface="Century Gothic" panose="020B0502020202020204" pitchFamily="34" charset="0"/>
              </a:rPr>
              <a:t>Avances en estrategias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32682" y="152874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4400" dirty="0" err="1">
                <a:latin typeface="Chandele" panose="02000503060000020002" pitchFamily="2" charset="0"/>
              </a:rPr>
              <a:t>Arteterapia</a:t>
            </a:r>
            <a:r>
              <a:rPr lang="es-MX" sz="4400" dirty="0">
                <a:latin typeface="Chandele" panose="02000503060000020002" pitchFamily="2" charset="0"/>
              </a:rPr>
              <a:t>. </a:t>
            </a:r>
          </a:p>
          <a:p>
            <a:r>
              <a:rPr lang="es-MX" sz="32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El árbol y la música: </a:t>
            </a:r>
            <a:r>
              <a:rPr lang="es-MX" sz="3200" dirty="0">
                <a:latin typeface="Century Gothic" panose="020B0502020202020204" pitchFamily="34" charset="0"/>
              </a:rPr>
              <a:t>Actividad enfocada a desarrollar el arte y relajación a través de la música. La respuesta de los alumnos fue positiva, especialmente con los niños de primer grado.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990" y="4268190"/>
            <a:ext cx="2138548" cy="213854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384" y="4268190"/>
            <a:ext cx="2148197" cy="2864263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746" y="4173187"/>
            <a:ext cx="2013610" cy="2684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807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65067" y="36496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4400" dirty="0" err="1">
                <a:latin typeface="Chandele" panose="02000503060000020002" pitchFamily="2" charset="0"/>
              </a:rPr>
              <a:t>Mindfunless</a:t>
            </a:r>
            <a:r>
              <a:rPr lang="es-MX" sz="4400" dirty="0">
                <a:latin typeface="Chandele" panose="02000503060000020002" pitchFamily="2" charset="0"/>
              </a:rPr>
              <a:t> </a:t>
            </a:r>
          </a:p>
          <a:p>
            <a:r>
              <a:rPr lang="es-MX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Imitar a la rana: </a:t>
            </a:r>
            <a:r>
              <a:rPr lang="es-ES" sz="2400" dirty="0">
                <a:latin typeface="Century Gothic" panose="020B0502020202020204" pitchFamily="34" charset="0"/>
              </a:rPr>
              <a:t>Explícale que el ejercicio consiste en imitar a una rana, un animal que suele dar grandes saltos avanzando con rapidez pero que también es capaz de quedarse muy tranquilo, observando atentamente todo lo que sucede a su alrededor.</a:t>
            </a:r>
          </a:p>
          <a:p>
            <a:r>
              <a:rPr lang="es-ES" sz="2400" dirty="0">
                <a:latin typeface="Century Gothic" panose="020B0502020202020204" pitchFamily="34" charset="0"/>
              </a:rPr>
              <a:t>Sentarse uno frente al otro y pídele que respire como una rana. Tendrá que tomar el aire por la nariz, mientras infla su abdomen, para luego soltarlo suavemente por la boca.</a:t>
            </a:r>
            <a:r>
              <a:rPr lang="es-ES" sz="2400" b="1" dirty="0">
                <a:latin typeface="Century Gothic" panose="020B0502020202020204" pitchFamily="34" charset="0"/>
              </a:rPr>
              <a:t> </a:t>
            </a:r>
            <a:r>
              <a:rPr lang="es-ES" sz="2400" dirty="0">
                <a:latin typeface="Century Gothic" panose="020B0502020202020204" pitchFamily="34" charset="0"/>
              </a:rPr>
              <a:t>Puedes añadir detalles que estimulen su fantasía, como contarle que ambos están sentados sobre una hoja de loto en las aguas tranquilas de un estanque.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689" y="4550044"/>
            <a:ext cx="3426898" cy="199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247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6319" y="69746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4400" dirty="0">
                <a:latin typeface="Chandele" panose="02000503060000020002" pitchFamily="2" charset="0"/>
              </a:rPr>
              <a:t>Gesticulación y Empatía </a:t>
            </a:r>
          </a:p>
          <a:p>
            <a:pPr marL="0" indent="0">
              <a:buNone/>
            </a:pPr>
            <a:r>
              <a:rPr lang="es-MX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Adivina la emoción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Actividad que consiste en jugar en familia, solo utilizando el cuerpo y los gestos para expresar una emoción. Esta actividad tiene variantes, se puede trabajar de diferentes maneras, utilizando solo la boca o solo los ojos, etc. </a:t>
            </a:r>
          </a:p>
        </p:txBody>
      </p:sp>
    </p:spTree>
    <p:extLst>
      <p:ext uri="{BB962C8B-B14F-4D97-AF65-F5344CB8AC3E}">
        <p14:creationId xmlns:p14="http://schemas.microsoft.com/office/powerpoint/2010/main" val="39238067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358</Words>
  <Application>Microsoft Office PowerPoint</Application>
  <PresentationFormat>Panorámica</PresentationFormat>
  <Paragraphs>19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Chandele</vt:lpstr>
      <vt:lpstr>Veni</vt:lpstr>
      <vt:lpstr>Tema de Office</vt:lpstr>
      <vt:lpstr>ESTRATEGIA PARA FAVORECER LAS EMOCIONES Y EMPATÍA</vt:lpstr>
      <vt:lpstr>Contexto y antecedentes: </vt:lpstr>
      <vt:lpstr>ESTRATEGIAS INTEGRADAS</vt:lpstr>
      <vt:lpstr>Avances en estrategias</vt:lpstr>
      <vt:lpstr>Presentación de PowerPoint</vt:lpstr>
      <vt:lpstr>Presentación de PowerPoint</vt:lpstr>
    </vt:vector>
  </TitlesOfParts>
  <Company>16 de Septiembre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ESTRATEGIA PARA FAVORECER LAS EMOCIONES Y EMPATÍA</dc:title>
  <dc:creator>Fernando</dc:creator>
  <cp:lastModifiedBy>Francisco Villa</cp:lastModifiedBy>
  <cp:revision>11</cp:revision>
  <dcterms:created xsi:type="dcterms:W3CDTF">2021-04-10T21:39:13Z</dcterms:created>
  <dcterms:modified xsi:type="dcterms:W3CDTF">2021-04-19T02:42:51Z</dcterms:modified>
</cp:coreProperties>
</file>