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15"/>
  </p:notesMasterIdLst>
  <p:sldIdLst>
    <p:sldId id="256" r:id="rId2"/>
    <p:sldId id="257" r:id="rId3"/>
    <p:sldId id="262" r:id="rId4"/>
    <p:sldId id="265" r:id="rId5"/>
    <p:sldId id="271" r:id="rId6"/>
    <p:sldId id="261" r:id="rId7"/>
    <p:sldId id="266" r:id="rId8"/>
    <p:sldId id="272" r:id="rId9"/>
    <p:sldId id="273" r:id="rId10"/>
    <p:sldId id="274" r:id="rId11"/>
    <p:sldId id="275" r:id="rId12"/>
    <p:sldId id="264" r:id="rId13"/>
    <p:sldId id="276"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81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C8920-0077-438D-AEA0-8538A4E44FB7}" type="datetimeFigureOut">
              <a:rPr lang="es-MX" smtClean="0"/>
              <a:t>17/04/2021</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89751-A245-4E74-82C4-3FB8E726EDF4}" type="slidenum">
              <a:rPr lang="es-MX" smtClean="0"/>
              <a:t>‹Nº›</a:t>
            </a:fld>
            <a:endParaRPr lang="es-MX"/>
          </a:p>
        </p:txBody>
      </p:sp>
    </p:spTree>
    <p:extLst>
      <p:ext uri="{BB962C8B-B14F-4D97-AF65-F5344CB8AC3E}">
        <p14:creationId xmlns:p14="http://schemas.microsoft.com/office/powerpoint/2010/main" val="368119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A289751-A245-4E74-82C4-3FB8E726EDF4}" type="slidenum">
              <a:rPr lang="es-MX" smtClean="0"/>
              <a:t>1</a:t>
            </a:fld>
            <a:endParaRPr lang="es-MX"/>
          </a:p>
        </p:txBody>
      </p:sp>
    </p:spTree>
    <p:extLst>
      <p:ext uri="{BB962C8B-B14F-4D97-AF65-F5344CB8AC3E}">
        <p14:creationId xmlns:p14="http://schemas.microsoft.com/office/powerpoint/2010/main" val="252869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1470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100330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CE146B-5774-403C-AD55-76602B0C0267}"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05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75925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CE146B-5774-403C-AD55-76602B0C0267}"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677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56790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4056882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331242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89469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5405549-6ECE-4383-A5AC-50ECE8EBAD1C}" type="datetimeFigureOut">
              <a:rPr lang="es-MX" smtClean="0"/>
              <a:t>17/04/2021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3200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134413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5405549-6ECE-4383-A5AC-50ECE8EBAD1C}" type="datetimeFigureOut">
              <a:rPr lang="es-MX" smtClean="0"/>
              <a:t>17/04/2021</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316382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5405549-6ECE-4383-A5AC-50ECE8EBAD1C}" type="datetimeFigureOut">
              <a:rPr lang="es-MX" smtClean="0"/>
              <a:t>17/04/2021</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30641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05549-6ECE-4383-A5AC-50ECE8EBAD1C}" type="datetimeFigureOut">
              <a:rPr lang="es-MX" smtClean="0"/>
              <a:t>17/04/2021</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286045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15226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5405549-6ECE-4383-A5AC-50ECE8EBAD1C}" type="datetimeFigureOut">
              <a:rPr lang="es-MX" smtClean="0"/>
              <a:t>17/04/2021</a:t>
            </a:fld>
            <a:endParaRPr lang="es-MX"/>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CE146B-5774-403C-AD55-76602B0C0267}" type="slidenum">
              <a:rPr lang="es-MX" smtClean="0"/>
              <a:t>‹Nº›</a:t>
            </a:fld>
            <a:endParaRPr lang="es-MX"/>
          </a:p>
        </p:txBody>
      </p:sp>
    </p:spTree>
    <p:extLst>
      <p:ext uri="{BB962C8B-B14F-4D97-AF65-F5344CB8AC3E}">
        <p14:creationId xmlns:p14="http://schemas.microsoft.com/office/powerpoint/2010/main" val="197168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405549-6ECE-4383-A5AC-50ECE8EBAD1C}" type="datetimeFigureOut">
              <a:rPr lang="es-MX" smtClean="0"/>
              <a:t>17/04/2021</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CE146B-5774-403C-AD55-76602B0C0267}" type="slidenum">
              <a:rPr lang="es-MX" smtClean="0"/>
              <a:t>‹Nº›</a:t>
            </a:fld>
            <a:endParaRPr lang="es-MX"/>
          </a:p>
        </p:txBody>
      </p:sp>
    </p:spTree>
    <p:extLst>
      <p:ext uri="{BB962C8B-B14F-4D97-AF65-F5344CB8AC3E}">
        <p14:creationId xmlns:p14="http://schemas.microsoft.com/office/powerpoint/2010/main" val="209382276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0065" y="443346"/>
            <a:ext cx="9696893" cy="1449250"/>
          </a:xfrm>
        </p:spPr>
        <p:txBody>
          <a:bodyPr>
            <a:normAutofit fontScale="90000"/>
          </a:bodyPr>
          <a:lstStyle/>
          <a:p>
            <a:pPr algn="ctr"/>
            <a:r>
              <a:rPr lang="es-MX" dirty="0" smtClean="0"/>
              <a:t> </a:t>
            </a:r>
            <a:r>
              <a:rPr lang="es-MX" sz="5300" b="1" dirty="0" smtClean="0">
                <a:latin typeface="Impact" pitchFamily="34" charset="0"/>
              </a:rPr>
              <a:t>PROYECTO: EL JUEGO EN CASA EN TIEMPOS DEL COVID </a:t>
            </a:r>
            <a:br>
              <a:rPr lang="es-MX" sz="5300" b="1" dirty="0" smtClean="0">
                <a:latin typeface="Impact" pitchFamily="34" charset="0"/>
              </a:rPr>
            </a:br>
            <a:r>
              <a:rPr lang="es-MX" sz="6000" dirty="0" smtClean="0">
                <a:latin typeface="Impact" pitchFamily="34" charset="0"/>
              </a:rPr>
              <a:t>  </a:t>
            </a:r>
            <a:endParaRPr lang="es-MX" sz="6000" dirty="0">
              <a:latin typeface="Impact" pitchFamily="34" charset="0"/>
            </a:endParaRPr>
          </a:p>
        </p:txBody>
      </p:sp>
      <p:sp>
        <p:nvSpPr>
          <p:cNvPr id="4" name="Marcador de contenido 3"/>
          <p:cNvSpPr>
            <a:spLocks noGrp="1"/>
          </p:cNvSpPr>
          <p:nvPr>
            <p:ph idx="1"/>
          </p:nvPr>
        </p:nvSpPr>
        <p:spPr>
          <a:xfrm>
            <a:off x="2589212" y="2133599"/>
            <a:ext cx="8915400" cy="4330995"/>
          </a:xfrm>
        </p:spPr>
        <p:txBody>
          <a:bodyPr>
            <a:normAutofit fontScale="92500" lnSpcReduction="20000"/>
          </a:bodyPr>
          <a:lstStyle/>
          <a:p>
            <a:pPr marL="0" indent="0">
              <a:buNone/>
            </a:pPr>
            <a:endParaRPr lang="es-MX" dirty="0" smtClean="0"/>
          </a:p>
          <a:p>
            <a:pPr marL="0" indent="0" algn="r">
              <a:buNone/>
            </a:pPr>
            <a:endParaRPr lang="es-MX" dirty="0" smtClean="0"/>
          </a:p>
          <a:p>
            <a:pPr marL="0" indent="0" algn="r">
              <a:buNone/>
            </a:pPr>
            <a:endParaRPr lang="es-MX" dirty="0" smtClean="0"/>
          </a:p>
          <a:p>
            <a:pPr marL="0" indent="0" algn="r">
              <a:buNone/>
            </a:pPr>
            <a:endParaRPr lang="es-MX" dirty="0" smtClean="0"/>
          </a:p>
          <a:p>
            <a:pPr marL="0" indent="0" algn="r">
              <a:buNone/>
            </a:pPr>
            <a:endParaRPr lang="es-MX" dirty="0" smtClean="0"/>
          </a:p>
          <a:p>
            <a:pPr marL="0" indent="0" algn="r">
              <a:buNone/>
            </a:pPr>
            <a:endParaRPr lang="es-MX" dirty="0"/>
          </a:p>
          <a:p>
            <a:pPr marL="0" indent="0" algn="r">
              <a:buNone/>
            </a:pPr>
            <a:endParaRPr lang="es-MX" dirty="0" smtClean="0"/>
          </a:p>
          <a:p>
            <a:pPr marL="0" indent="0" algn="r">
              <a:buNone/>
            </a:pPr>
            <a:endParaRPr lang="es-MX" dirty="0" smtClean="0"/>
          </a:p>
          <a:p>
            <a:pPr marL="0" indent="0" algn="r">
              <a:buNone/>
            </a:pPr>
            <a:r>
              <a:rPr lang="es-MX" sz="2200" b="1" dirty="0" smtClean="0">
                <a:latin typeface="Agency FB" pitchFamily="34" charset="0"/>
              </a:rPr>
              <a:t>ESCUELA PRIMARIA: DR. HECTOR MAYAGOITIA DOMINGUEZ </a:t>
            </a:r>
          </a:p>
          <a:p>
            <a:pPr marL="0" indent="0" algn="r">
              <a:buNone/>
            </a:pPr>
            <a:r>
              <a:rPr lang="es-MX" sz="2200" b="1" dirty="0" smtClean="0">
                <a:latin typeface="Agency FB" pitchFamily="34" charset="0"/>
              </a:rPr>
              <a:t>MAESTRA: NORMA ARACELI CASTILLO ORTIZ</a:t>
            </a:r>
          </a:p>
          <a:p>
            <a:pPr algn="r"/>
            <a:r>
              <a:rPr lang="es-MX" sz="2200" b="1" dirty="0" smtClean="0">
                <a:latin typeface="Agency FB" pitchFamily="34" charset="0"/>
              </a:rPr>
              <a:t>CICLO ESCOLAR 2020 – 2021</a:t>
            </a:r>
          </a:p>
          <a:p>
            <a:pPr algn="r"/>
            <a:r>
              <a:rPr lang="es-MX" sz="2200" b="1" dirty="0" smtClean="0">
                <a:latin typeface="Agency FB" pitchFamily="34" charset="0"/>
              </a:rPr>
              <a:t>GRUPO DE 3 B  </a:t>
            </a:r>
            <a:endParaRPr lang="es-MX" sz="2200" b="1" dirty="0">
              <a:latin typeface="Agency FB"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13" y="1943399"/>
            <a:ext cx="4534528" cy="27927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7917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19964" y="4726239"/>
            <a:ext cx="2173561" cy="21317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Marcador de contenido 2"/>
          <p:cNvSpPr>
            <a:spLocks noGrp="1"/>
          </p:cNvSpPr>
          <p:nvPr>
            <p:ph idx="1"/>
          </p:nvPr>
        </p:nvSpPr>
        <p:spPr>
          <a:xfrm>
            <a:off x="1637414" y="935664"/>
            <a:ext cx="10143460" cy="5380075"/>
          </a:xfrm>
        </p:spPr>
        <p:txBody>
          <a:bodyPr>
            <a:normAutofit/>
          </a:bodyPr>
          <a:lstStyle/>
          <a:p>
            <a:pPr algn="just"/>
            <a:r>
              <a:rPr lang="es-MX" b="1" dirty="0" smtClean="0"/>
              <a:t>A mi me emocionaba enormemente al ver los videos y observar que los aprendizajes esperados se estaban cumpliendo no al 100 % , pero si estaba funcionando, pues se veía que se reían, se divertían, se equivocaban y comenzaban, disfrutaban  la estrategia de tal manera que algunos se estaban mas tiempo practicando, otros menos. Cuando les hice la video llamada me sorprendió por que lo niños que menos imagine que me fueran a dar respuesta en calculo mental , lo hicieron y con una facilidad que me sorprendió, de hecho les complicaba la consigna  para verificar su avance y alcance.</a:t>
            </a:r>
          </a:p>
          <a:p>
            <a:pPr algn="just"/>
            <a:r>
              <a:rPr lang="es-MX" b="1" dirty="0" smtClean="0"/>
              <a:t>Observe  como los padres de familia trataban de trabajar  los valores de solidaridad, respeto, tolerancia, la paz.. Involucraban a varios integrantes de familia en las estrategias, en algunos casos hasta los primos.</a:t>
            </a:r>
          </a:p>
          <a:p>
            <a:pPr algn="just"/>
            <a:r>
              <a:rPr lang="es-MX" b="1" dirty="0" smtClean="0"/>
              <a:t>Me di cuenta que uno influye mucho para la mucha, poca o nula participación de padres de familia. </a:t>
            </a:r>
          </a:p>
          <a:p>
            <a:pPr algn="just"/>
            <a:r>
              <a:rPr lang="es-MX" b="1" dirty="0" smtClean="0"/>
              <a:t>Comprendí, conocí y me acerque a su contexto sociocultural y económico de las familias.</a:t>
            </a:r>
            <a:endParaRPr lang="es-MX" b="1" dirty="0"/>
          </a:p>
          <a:p>
            <a:pPr algn="just"/>
            <a:r>
              <a:rPr lang="es-MX" b="1" dirty="0" smtClean="0"/>
              <a:t>Los alumnos se motivaban y se observaban contentos, algunos tensos, otros estaban listos para contestar una respuesta dependiendo de la estrategia.</a:t>
            </a:r>
            <a:endParaRPr lang="es-MX" b="1" dirty="0"/>
          </a:p>
        </p:txBody>
      </p:sp>
    </p:spTree>
    <p:extLst>
      <p:ext uri="{BB962C8B-B14F-4D97-AF65-F5344CB8AC3E}">
        <p14:creationId xmlns:p14="http://schemas.microsoft.com/office/powerpoint/2010/main" val="11018590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92595" y="744279"/>
            <a:ext cx="9612017" cy="5166943"/>
          </a:xfrm>
        </p:spPr>
        <p:txBody>
          <a:bodyPr/>
          <a:lstStyle/>
          <a:p>
            <a:pPr algn="just"/>
            <a:r>
              <a:rPr lang="es-MX" b="1" dirty="0" smtClean="0"/>
              <a:t>Una de las dificultades fueron el no saber comprender las reglas del juego y por lo tanto a veces la estrategia no se llevaba tal como era, sino hasta que se les explicaba o se les enviaba un video al padre de familia o tutor para que la abordara y explicara como debería de ser, claro, que sin menospreciar lo realizado.</a:t>
            </a:r>
          </a:p>
          <a:p>
            <a:pPr algn="just"/>
            <a:r>
              <a:rPr lang="es-MX" b="1" dirty="0" smtClean="0"/>
              <a:t>Cada termino de la estrategia se les valoro y felicito con:  un diploma, un reconocimiento o video del trayecto realizado de todo el grupo , los cuales eran enviados al grupo de </a:t>
            </a:r>
            <a:r>
              <a:rPr lang="es-MX" b="1" dirty="0" err="1"/>
              <a:t>W</a:t>
            </a:r>
            <a:r>
              <a:rPr lang="es-MX" b="1" dirty="0" err="1" smtClean="0"/>
              <a:t>hatsApp</a:t>
            </a:r>
            <a:r>
              <a:rPr lang="es-MX" b="1" dirty="0" smtClean="0"/>
              <a:t> .</a:t>
            </a:r>
            <a:endParaRPr lang="es-MX" b="1" dirty="0"/>
          </a:p>
        </p:txBody>
      </p:sp>
      <p:pic>
        <p:nvPicPr>
          <p:cNvPr id="4" name="Imagen 3"/>
          <p:cNvPicPr>
            <a:picLocks noChangeAspect="1"/>
          </p:cNvPicPr>
          <p:nvPr/>
        </p:nvPicPr>
        <p:blipFill>
          <a:blip r:embed="rId2"/>
          <a:stretch>
            <a:fillRect/>
          </a:stretch>
        </p:blipFill>
        <p:spPr>
          <a:xfrm>
            <a:off x="6242523" y="3561476"/>
            <a:ext cx="4638675" cy="28050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707749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1451" y="233916"/>
            <a:ext cx="9463161" cy="1127051"/>
          </a:xfrm>
        </p:spPr>
        <p:txBody>
          <a:bodyPr>
            <a:normAutofit/>
          </a:bodyPr>
          <a:lstStyle/>
          <a:p>
            <a:pPr algn="ctr"/>
            <a:r>
              <a:rPr lang="es-MX" sz="4000" b="1" dirty="0" smtClean="0">
                <a:latin typeface="Impact" pitchFamily="34" charset="0"/>
              </a:rPr>
              <a:t>ALGUNAS FRASES DE LOS PADRES DE FAMILIA</a:t>
            </a:r>
            <a:endParaRPr lang="es-MX" sz="4000" b="1" dirty="0">
              <a:latin typeface="Impact" pitchFamily="34" charset="0"/>
            </a:endParaRPr>
          </a:p>
        </p:txBody>
      </p:sp>
      <p:sp>
        <p:nvSpPr>
          <p:cNvPr id="3" name="Marcador de contenido 2"/>
          <p:cNvSpPr>
            <a:spLocks noGrp="1"/>
          </p:cNvSpPr>
          <p:nvPr>
            <p:ph idx="1"/>
          </p:nvPr>
        </p:nvSpPr>
        <p:spPr>
          <a:xfrm>
            <a:off x="1977656" y="1190847"/>
            <a:ext cx="9526956" cy="4720375"/>
          </a:xfrm>
        </p:spPr>
        <p:txBody>
          <a:bodyPr>
            <a:normAutofit/>
          </a:bodyPr>
          <a:lstStyle/>
          <a:p>
            <a:pPr marL="0" indent="0">
              <a:buNone/>
            </a:pPr>
            <a:endParaRPr lang="es-MX" dirty="0"/>
          </a:p>
          <a:p>
            <a:r>
              <a:rPr lang="es-MX" b="1" dirty="0" smtClean="0"/>
              <a:t>“Ahora comprendo y respeto su trabajo maestra, no sabe como se me dificulta explicarle a mi hijo”.</a:t>
            </a:r>
          </a:p>
          <a:p>
            <a:r>
              <a:rPr lang="es-MX" b="1" dirty="0" smtClean="0"/>
              <a:t>“Necesito que me asesore.  El tiempo ha pasado y creo que ya no recuerdo como aprendí en la escuela</a:t>
            </a:r>
            <a:r>
              <a:rPr lang="es-MX" b="1" dirty="0"/>
              <a:t>”. </a:t>
            </a:r>
            <a:endParaRPr lang="es-MX" b="1" dirty="0" smtClean="0"/>
          </a:p>
          <a:p>
            <a:r>
              <a:rPr lang="es-MX" b="1" dirty="0" smtClean="0"/>
              <a:t>“</a:t>
            </a:r>
            <a:r>
              <a:rPr lang="es-MX" b="1" dirty="0"/>
              <a:t>Esta ha sido una de mis mejores experiencia  los adultos nos divertimos al jugar con nuestros hijos”.</a:t>
            </a:r>
          </a:p>
          <a:p>
            <a:r>
              <a:rPr lang="es-MX" b="1" dirty="0"/>
              <a:t>“Todos juntos aprendemos”.</a:t>
            </a:r>
            <a:endParaRPr lang="es-MX" b="1" dirty="0" smtClean="0"/>
          </a:p>
          <a:p>
            <a:endParaRPr lang="es-MX" dirty="0"/>
          </a:p>
        </p:txBody>
      </p:sp>
      <p:pic>
        <p:nvPicPr>
          <p:cNvPr id="4" name="Imagen 3"/>
          <p:cNvPicPr>
            <a:picLocks noChangeAspect="1"/>
          </p:cNvPicPr>
          <p:nvPr/>
        </p:nvPicPr>
        <p:blipFill>
          <a:blip r:embed="rId2"/>
          <a:stretch>
            <a:fillRect/>
          </a:stretch>
        </p:blipFill>
        <p:spPr>
          <a:xfrm>
            <a:off x="8070202" y="3009243"/>
            <a:ext cx="3242839" cy="35731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284665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3740" y="191386"/>
            <a:ext cx="9633098" cy="2977116"/>
          </a:xfrm>
        </p:spPr>
        <p:txBody>
          <a:bodyPr>
            <a:normAutofit/>
          </a:bodyPr>
          <a:lstStyle/>
          <a:p>
            <a:pPr algn="ctr"/>
            <a:r>
              <a:rPr lang="es-MX" b="1" dirty="0" smtClean="0">
                <a:latin typeface="Comic Sans MS" pitchFamily="66" charset="0"/>
              </a:rPr>
              <a:t>PARA EMPEZAR UN GRAN PROYECTO HACE FALTA VALENTIA , PARA TERMINAR UN GRAN PROYECTO HACE FALTA PERSEVERANCIA.</a:t>
            </a:r>
            <a:endParaRPr lang="es-MX" b="1" dirty="0">
              <a:latin typeface="Comic Sans MS" pitchFamily="66" charset="0"/>
            </a:endParaRPr>
          </a:p>
        </p:txBody>
      </p:sp>
      <p:sp>
        <p:nvSpPr>
          <p:cNvPr id="3" name="2 Marcador de contenido"/>
          <p:cNvSpPr>
            <a:spLocks noGrp="1"/>
          </p:cNvSpPr>
          <p:nvPr>
            <p:ph idx="1"/>
          </p:nvPr>
        </p:nvSpPr>
        <p:spPr>
          <a:xfrm>
            <a:off x="2589212" y="2934586"/>
            <a:ext cx="8915400" cy="2976636"/>
          </a:xfrm>
        </p:spPr>
        <p:txBody>
          <a:bodyPr/>
          <a:lstStyle/>
          <a:p>
            <a:pPr algn="r"/>
            <a:endParaRPr lang="es-MX" b="1" dirty="0" smtClean="0"/>
          </a:p>
          <a:p>
            <a:pPr algn="r"/>
            <a:endParaRPr lang="es-MX" b="1" dirty="0"/>
          </a:p>
          <a:p>
            <a:pPr algn="r"/>
            <a:endParaRPr lang="es-MX" b="1" dirty="0" smtClean="0"/>
          </a:p>
          <a:p>
            <a:pPr algn="r"/>
            <a:endParaRPr lang="es-MX" b="1" dirty="0"/>
          </a:p>
          <a:p>
            <a:pPr algn="r"/>
            <a:endParaRPr lang="es-MX" b="1" dirty="0" smtClean="0"/>
          </a:p>
          <a:p>
            <a:pPr algn="r"/>
            <a:endParaRPr lang="es-MX" b="1" dirty="0"/>
          </a:p>
          <a:p>
            <a:pPr algn="r"/>
            <a:r>
              <a:rPr lang="es-MX" b="1" dirty="0" smtClean="0"/>
              <a:t>¡</a:t>
            </a:r>
            <a:r>
              <a:rPr lang="es-MX" sz="2800" b="1" dirty="0" smtClean="0">
                <a:latin typeface="Freestyle Script" pitchFamily="66" charset="0"/>
                <a:ea typeface="GungsuhChe" pitchFamily="49" charset="-127"/>
              </a:rPr>
              <a:t>GRACIAS! A TODOS LOS QUE HICIERON POSIBLE SU  REALIZACIÓN!</a:t>
            </a:r>
            <a:endParaRPr lang="es-MX" sz="2800" b="1" dirty="0">
              <a:latin typeface="Freestyle Script" pitchFamily="66" charset="0"/>
              <a:ea typeface="GungsuhChe" pitchFamily="49" charset="-127"/>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52" y="2203549"/>
            <a:ext cx="3739781" cy="31065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2634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1" y="233916"/>
            <a:ext cx="9675812" cy="914400"/>
          </a:xfrm>
        </p:spPr>
        <p:txBody>
          <a:bodyPr/>
          <a:lstStyle/>
          <a:p>
            <a:pPr algn="ctr"/>
            <a:r>
              <a:rPr lang="es-MX" dirty="0" smtClean="0">
                <a:latin typeface="Impact" pitchFamily="34" charset="0"/>
              </a:rPr>
              <a:t>CONTEXTUALIZACIÓN</a:t>
            </a:r>
            <a:endParaRPr lang="es-MX" dirty="0">
              <a:latin typeface="Impact" pitchFamily="34" charset="0"/>
            </a:endParaRPr>
          </a:p>
        </p:txBody>
      </p:sp>
      <p:sp>
        <p:nvSpPr>
          <p:cNvPr id="3" name="Marcador de contenido 2"/>
          <p:cNvSpPr>
            <a:spLocks noGrp="1"/>
          </p:cNvSpPr>
          <p:nvPr>
            <p:ph idx="1"/>
          </p:nvPr>
        </p:nvSpPr>
        <p:spPr>
          <a:xfrm>
            <a:off x="1286651" y="1178600"/>
            <a:ext cx="10271235" cy="5188689"/>
          </a:xfrm>
        </p:spPr>
        <p:txBody>
          <a:bodyPr>
            <a:normAutofit/>
          </a:bodyPr>
          <a:lstStyle/>
          <a:p>
            <a:pPr marL="0" indent="0" algn="just">
              <a:buNone/>
            </a:pPr>
            <a:r>
              <a:rPr lang="es-MX" dirty="0"/>
              <a:t>Durante esta contingencia sanitaria </a:t>
            </a:r>
            <a:r>
              <a:rPr lang="es-MX" dirty="0" smtClean="0"/>
              <a:t>me vi </a:t>
            </a:r>
            <a:r>
              <a:rPr lang="es-MX" dirty="0"/>
              <a:t>en la necesidad de utilizar las herramientas tecnológicas para llevar a cabo la educación a distancia, cuyo medio de comunicación fue a través de </a:t>
            </a:r>
            <a:r>
              <a:rPr lang="es-MX" dirty="0" smtClean="0"/>
              <a:t>Internet, </a:t>
            </a:r>
            <a:r>
              <a:rPr lang="es-MX" dirty="0"/>
              <a:t>ya que nos ofrece infinidad de plataformas, canales y oportunidades </a:t>
            </a:r>
            <a:r>
              <a:rPr lang="es-MX" dirty="0" smtClean="0"/>
              <a:t>(</a:t>
            </a:r>
            <a:r>
              <a:rPr lang="es-MX" dirty="0" err="1" smtClean="0"/>
              <a:t>WhatsApp</a:t>
            </a:r>
            <a:r>
              <a:rPr lang="es-MX" dirty="0" smtClean="0"/>
              <a:t> </a:t>
            </a:r>
            <a:r>
              <a:rPr lang="es-MX" dirty="0"/>
              <a:t>, </a:t>
            </a:r>
            <a:r>
              <a:rPr lang="es-MX" dirty="0" err="1"/>
              <a:t>classroom</a:t>
            </a:r>
            <a:r>
              <a:rPr lang="es-MX" dirty="0"/>
              <a:t> e-mail, chats</a:t>
            </a:r>
            <a:r>
              <a:rPr lang="es-MX" dirty="0" smtClean="0"/>
              <a:t>, google </a:t>
            </a:r>
            <a:r>
              <a:rPr lang="es-MX" dirty="0" err="1" smtClean="0"/>
              <a:t>meet</a:t>
            </a:r>
            <a:r>
              <a:rPr lang="es-MX" dirty="0" smtClean="0"/>
              <a:t>...), </a:t>
            </a:r>
            <a:r>
              <a:rPr lang="es-MX" dirty="0"/>
              <a:t>utilizando  las que se encuentran al alcance del docente y padres de familia ha sido favorable, el Internet aporta muchos beneficios educativos a niños y </a:t>
            </a:r>
            <a:r>
              <a:rPr lang="es-MX" dirty="0" smtClean="0"/>
              <a:t>jóvenes,  </a:t>
            </a:r>
            <a:r>
              <a:rPr lang="es-MX" dirty="0"/>
              <a:t>s</a:t>
            </a:r>
            <a:r>
              <a:rPr lang="es-MX" dirty="0" smtClean="0"/>
              <a:t>in embargo, mi preocupación iba hacia cómo asegurar los procesos de enseñanza aprendizaje, ¿</a:t>
            </a:r>
            <a:r>
              <a:rPr lang="es-MX" b="1" dirty="0"/>
              <a:t>C</a:t>
            </a:r>
            <a:r>
              <a:rPr lang="es-MX" b="1" dirty="0" smtClean="0"/>
              <a:t>ómo voy  a enseñar en tiempos de Pandemia?, ¿cómo enseñar las matemáticas? ¿Cómo hacerle para que los niños de tercero se apropien, desarrollen  y consoliden sus aprendizajes?</a:t>
            </a:r>
            <a:r>
              <a:rPr lang="es-MX" dirty="0" smtClean="0"/>
              <a:t> me preguntaba una y otra vez  , si muchas veces  en el aula se dificultan los procesos de adquisición de conocimiento. </a:t>
            </a:r>
            <a:r>
              <a:rPr lang="es-MX" dirty="0"/>
              <a:t>D</a:t>
            </a:r>
            <a:r>
              <a:rPr lang="es-MX" dirty="0" smtClean="0"/>
              <a:t>efinitivamente, ha sido un gran desafío. un día desperté y me dije -si estar en casa es estresante y preocupante, por la situación que se vive,  voy a darle un giro a  Mi Plan de trabajo  y que mejor, que jugando. Diseñare un proyecto  que favorezca el </a:t>
            </a:r>
            <a:r>
              <a:rPr lang="es-MX" dirty="0"/>
              <a:t>desarrollo de las matemáticas a partir de estrategias lúdicas y llamativas, ya que en las evaluaciones de diagnóstico del </a:t>
            </a:r>
            <a:r>
              <a:rPr lang="es-MX" dirty="0" smtClean="0"/>
              <a:t>SISAT, </a:t>
            </a:r>
            <a:r>
              <a:rPr lang="es-MX" dirty="0"/>
              <a:t>exámenes, y en otras evaluaciones  los resultados arrojados fueron bajos como en: operaciones básicas, resolución de problemas  y  cálculo </a:t>
            </a:r>
            <a:r>
              <a:rPr lang="es-MX" dirty="0" smtClean="0"/>
              <a:t>mental.</a:t>
            </a:r>
            <a:endParaRPr lang="es-MX" dirty="0"/>
          </a:p>
        </p:txBody>
      </p:sp>
    </p:spTree>
    <p:extLst>
      <p:ext uri="{BB962C8B-B14F-4D97-AF65-F5344CB8AC3E}">
        <p14:creationId xmlns:p14="http://schemas.microsoft.com/office/powerpoint/2010/main" val="38035595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15529"/>
          </a:xfrm>
        </p:spPr>
        <p:txBody>
          <a:bodyPr>
            <a:normAutofit/>
          </a:bodyPr>
          <a:lstStyle/>
          <a:p>
            <a:pPr algn="ctr"/>
            <a:r>
              <a:rPr lang="es-MX" dirty="0" smtClean="0">
                <a:latin typeface="Impact" pitchFamily="34" charset="0"/>
              </a:rPr>
              <a:t>DESCRIPCIÓN DEL PROYECTO </a:t>
            </a:r>
            <a:endParaRPr lang="es-MX" dirty="0">
              <a:latin typeface="Impact" pitchFamily="34" charset="0"/>
            </a:endParaRPr>
          </a:p>
        </p:txBody>
      </p:sp>
      <p:sp>
        <p:nvSpPr>
          <p:cNvPr id="3" name="Marcador de contenido 2"/>
          <p:cNvSpPr>
            <a:spLocks noGrp="1"/>
          </p:cNvSpPr>
          <p:nvPr>
            <p:ph idx="1"/>
          </p:nvPr>
        </p:nvSpPr>
        <p:spPr>
          <a:xfrm>
            <a:off x="838200" y="1080655"/>
            <a:ext cx="10515600" cy="5096308"/>
          </a:xfrm>
        </p:spPr>
        <p:txBody>
          <a:bodyPr>
            <a:normAutofit/>
          </a:bodyPr>
          <a:lstStyle/>
          <a:p>
            <a:endParaRPr lang="es-MX" dirty="0" smtClean="0"/>
          </a:p>
          <a:p>
            <a:pPr algn="just"/>
            <a:r>
              <a:rPr lang="es-MX" b="1" dirty="0" smtClean="0"/>
              <a:t>La </a:t>
            </a:r>
            <a:r>
              <a:rPr lang="es-MX" b="1" dirty="0"/>
              <a:t>finalidad </a:t>
            </a:r>
            <a:r>
              <a:rPr lang="es-MX" b="1" dirty="0" smtClean="0"/>
              <a:t>fue desarrollar </a:t>
            </a:r>
            <a:r>
              <a:rPr lang="es-MX" b="1" dirty="0"/>
              <a:t>el pensamiento </a:t>
            </a:r>
            <a:r>
              <a:rPr lang="es-MX" b="1" dirty="0" smtClean="0"/>
              <a:t>lógico-matemático </a:t>
            </a:r>
            <a:r>
              <a:rPr lang="es-MX" b="1" dirty="0"/>
              <a:t>a partir de </a:t>
            </a:r>
            <a:r>
              <a:rPr lang="es-MX" b="1" dirty="0" smtClean="0"/>
              <a:t> una manera </a:t>
            </a:r>
            <a:r>
              <a:rPr lang="es-MX" b="1" dirty="0"/>
              <a:t>lúdica, con el uso del material concreto, la agilidad y habilidad del docente </a:t>
            </a:r>
            <a:r>
              <a:rPr lang="es-MX" b="1" dirty="0" smtClean="0"/>
              <a:t>y padres de familia para </a:t>
            </a:r>
            <a:r>
              <a:rPr lang="es-MX" b="1" dirty="0"/>
              <a:t>abordar los temas </a:t>
            </a:r>
            <a:r>
              <a:rPr lang="es-MX" b="1" dirty="0" smtClean="0"/>
              <a:t>y </a:t>
            </a:r>
            <a:r>
              <a:rPr lang="es-MX" b="1" dirty="0"/>
              <a:t>juegos que </a:t>
            </a:r>
            <a:r>
              <a:rPr lang="es-MX" b="1" dirty="0" smtClean="0"/>
              <a:t>apoyaran </a:t>
            </a:r>
            <a:r>
              <a:rPr lang="es-MX" b="1" dirty="0"/>
              <a:t>el aprendizaje de los alumnos,  </a:t>
            </a:r>
            <a:r>
              <a:rPr lang="es-MX" b="1" dirty="0" smtClean="0"/>
              <a:t>acercándolos  </a:t>
            </a:r>
            <a:r>
              <a:rPr lang="es-MX" b="1" dirty="0"/>
              <a:t>poco a poco al conocimiento sin que el alumno </a:t>
            </a:r>
            <a:r>
              <a:rPr lang="es-MX" b="1" dirty="0" smtClean="0"/>
              <a:t>sintiera </a:t>
            </a:r>
            <a:r>
              <a:rPr lang="es-MX" b="1" dirty="0"/>
              <a:t>la dificultad de apropiarse de un contenido matemático, sino todo lo contrario que </a:t>
            </a:r>
            <a:r>
              <a:rPr lang="es-MX" b="1" dirty="0" smtClean="0"/>
              <a:t>fuera divertido</a:t>
            </a:r>
            <a:r>
              <a:rPr lang="es-MX" b="1" dirty="0"/>
              <a:t>, promotor de valores y compromisos, de propósitos, de convivencia y </a:t>
            </a:r>
            <a:r>
              <a:rPr lang="es-MX" b="1" dirty="0" smtClean="0"/>
              <a:t>aprendizajes significativos. </a:t>
            </a:r>
            <a:endParaRPr lang="es-MX" b="1" dirty="0"/>
          </a:p>
          <a:p>
            <a:pPr algn="just"/>
            <a:r>
              <a:rPr lang="es-MX" b="1" dirty="0"/>
              <a:t>Los juegos fueron seleccionados de tal manera que, en conjunto, </a:t>
            </a:r>
            <a:r>
              <a:rPr lang="es-MX" b="1" dirty="0" smtClean="0"/>
              <a:t>favorecieran  </a:t>
            </a:r>
            <a:r>
              <a:rPr lang="es-MX" b="1" dirty="0"/>
              <a:t>aspectos importantes de la educación matemática como: </a:t>
            </a:r>
          </a:p>
          <a:p>
            <a:pPr marL="0" indent="0" algn="just">
              <a:buNone/>
            </a:pPr>
            <a:r>
              <a:rPr lang="es-MX" b="1" dirty="0"/>
              <a:t> </a:t>
            </a:r>
            <a:r>
              <a:rPr lang="es-MX" b="1" dirty="0" smtClean="0"/>
              <a:t>      -Desarrollar </a:t>
            </a:r>
            <a:r>
              <a:rPr lang="es-MX" b="1" dirty="0"/>
              <a:t>el sentido numérico y pensamiento algebraico</a:t>
            </a:r>
            <a:r>
              <a:rPr lang="es-MX" b="1" dirty="0" smtClean="0"/>
              <a:t>.</a:t>
            </a:r>
          </a:p>
          <a:p>
            <a:pPr marL="0" indent="0">
              <a:buNone/>
            </a:pPr>
            <a:r>
              <a:rPr lang="es-MX" b="1" dirty="0"/>
              <a:t> </a:t>
            </a:r>
            <a:r>
              <a:rPr lang="es-MX" b="1" dirty="0" smtClean="0"/>
              <a:t>      </a:t>
            </a:r>
            <a:endParaRPr lang="es-MX" b="1" dirty="0"/>
          </a:p>
          <a:p>
            <a:endParaRPr lang="es-MX" dirty="0"/>
          </a:p>
        </p:txBody>
      </p:sp>
      <p:pic>
        <p:nvPicPr>
          <p:cNvPr id="4" name="Imagen 3"/>
          <p:cNvPicPr>
            <a:picLocks noChangeAspect="1"/>
          </p:cNvPicPr>
          <p:nvPr/>
        </p:nvPicPr>
        <p:blipFill rotWithShape="1">
          <a:blip r:embed="rId2"/>
          <a:srcRect t="52045" b="1724"/>
          <a:stretch/>
        </p:blipFill>
        <p:spPr>
          <a:xfrm>
            <a:off x="7655442" y="4211688"/>
            <a:ext cx="4153786" cy="24256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56407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308693" y="4634898"/>
            <a:ext cx="2295525" cy="1990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ítulo 1"/>
          <p:cNvSpPr>
            <a:spLocks noGrp="1"/>
          </p:cNvSpPr>
          <p:nvPr>
            <p:ph type="title"/>
          </p:nvPr>
        </p:nvSpPr>
        <p:spPr>
          <a:xfrm>
            <a:off x="2592925" y="170121"/>
            <a:ext cx="8911687" cy="1275907"/>
          </a:xfrm>
        </p:spPr>
        <p:txBody>
          <a:bodyPr>
            <a:normAutofit/>
          </a:bodyPr>
          <a:lstStyle/>
          <a:p>
            <a:pPr algn="ctr"/>
            <a:r>
              <a:rPr lang="es-MX" dirty="0" smtClean="0">
                <a:latin typeface="Impact" pitchFamily="34" charset="0"/>
              </a:rPr>
              <a:t>COMPROMISOS DOCENTE-PADRES DE FAMILIA -ALUMNOS</a:t>
            </a:r>
            <a:endParaRPr lang="es-MX" dirty="0">
              <a:latin typeface="Impact" pitchFamily="34" charset="0"/>
            </a:endParaRPr>
          </a:p>
        </p:txBody>
      </p:sp>
      <p:sp>
        <p:nvSpPr>
          <p:cNvPr id="3" name="Marcador de contenido 2"/>
          <p:cNvSpPr>
            <a:spLocks noGrp="1"/>
          </p:cNvSpPr>
          <p:nvPr>
            <p:ph idx="1"/>
          </p:nvPr>
        </p:nvSpPr>
        <p:spPr>
          <a:xfrm>
            <a:off x="2589212" y="1658679"/>
            <a:ext cx="8915400" cy="4252543"/>
          </a:xfrm>
        </p:spPr>
        <p:txBody>
          <a:bodyPr>
            <a:normAutofit/>
          </a:bodyPr>
          <a:lstStyle/>
          <a:p>
            <a:r>
              <a:rPr lang="es-MX" b="1" dirty="0"/>
              <a:t>Colaborar en todas las actividades con entusiasmo y </a:t>
            </a:r>
            <a:r>
              <a:rPr lang="es-MX" b="1" dirty="0" smtClean="0"/>
              <a:t>dedicación.</a:t>
            </a:r>
          </a:p>
          <a:p>
            <a:r>
              <a:rPr lang="es-MX" b="1" dirty="0" smtClean="0"/>
              <a:t>Mejorar </a:t>
            </a:r>
            <a:r>
              <a:rPr lang="es-MX" b="1" dirty="0" smtClean="0"/>
              <a:t>y respetar los </a:t>
            </a:r>
            <a:r>
              <a:rPr lang="es-MX" b="1" dirty="0"/>
              <a:t>canales de </a:t>
            </a:r>
            <a:r>
              <a:rPr lang="es-MX" b="1" dirty="0" smtClean="0"/>
              <a:t>comunicación por vía </a:t>
            </a:r>
            <a:r>
              <a:rPr lang="es-MX" b="1" dirty="0" err="1"/>
              <a:t>W</a:t>
            </a:r>
            <a:r>
              <a:rPr lang="es-MX" b="1" dirty="0" err="1" smtClean="0"/>
              <a:t>hatsApp</a:t>
            </a:r>
            <a:r>
              <a:rPr lang="es-MX" b="1" dirty="0" smtClean="0"/>
              <a:t>, video llamadas, llamada telefónica, google </a:t>
            </a:r>
            <a:r>
              <a:rPr lang="es-MX" b="1" dirty="0" err="1" smtClean="0"/>
              <a:t>meet</a:t>
            </a:r>
            <a:r>
              <a:rPr lang="es-MX" b="1" dirty="0" smtClean="0"/>
              <a:t> .</a:t>
            </a:r>
            <a:endParaRPr lang="es-MX" b="1" dirty="0"/>
          </a:p>
          <a:p>
            <a:r>
              <a:rPr lang="es-MX" b="1" dirty="0"/>
              <a:t>Respetar los ritmos de aprendizaje </a:t>
            </a:r>
            <a:r>
              <a:rPr lang="es-MX" b="1" dirty="0" smtClean="0"/>
              <a:t>entre niños, adultos.</a:t>
            </a:r>
            <a:endParaRPr lang="es-MX" b="1" dirty="0"/>
          </a:p>
          <a:p>
            <a:r>
              <a:rPr lang="es-MX" b="1" dirty="0"/>
              <a:t>Demostrar la tolerancia y el </a:t>
            </a:r>
            <a:r>
              <a:rPr lang="es-MX" b="1" dirty="0" smtClean="0"/>
              <a:t>orden en casa. </a:t>
            </a:r>
            <a:endParaRPr lang="es-MX" b="1" dirty="0"/>
          </a:p>
          <a:p>
            <a:r>
              <a:rPr lang="es-MX" b="1" dirty="0" smtClean="0"/>
              <a:t>Empatía </a:t>
            </a:r>
            <a:r>
              <a:rPr lang="es-MX" b="1" dirty="0"/>
              <a:t>entre pares e impares.</a:t>
            </a:r>
          </a:p>
          <a:p>
            <a:r>
              <a:rPr lang="es-MX" b="1" dirty="0"/>
              <a:t>Motivar hacia el juego </a:t>
            </a:r>
            <a:r>
              <a:rPr lang="es-MX" b="1" dirty="0" smtClean="0"/>
              <a:t> </a:t>
            </a:r>
            <a:r>
              <a:rPr lang="es-MX" b="1" dirty="0"/>
              <a:t>como hábito de ocupación del tiempo libre</a:t>
            </a:r>
            <a:r>
              <a:rPr lang="es-MX" b="1" dirty="0" smtClean="0"/>
              <a:t>.</a:t>
            </a:r>
          </a:p>
          <a:p>
            <a:r>
              <a:rPr lang="es-MX" b="1" dirty="0" smtClean="0"/>
              <a:t>Preguntar al docente en  caso necesario para la comprensión de la estrategia abordar casa.</a:t>
            </a:r>
          </a:p>
          <a:p>
            <a:r>
              <a:rPr lang="es-MX" b="1" dirty="0" smtClean="0"/>
              <a:t>Grabar la estrategia de cómo llevarse a cabo para enviar al grupo de </a:t>
            </a:r>
            <a:r>
              <a:rPr lang="es-MX" b="1" dirty="0" err="1" smtClean="0"/>
              <a:t>whatsAap</a:t>
            </a:r>
            <a:r>
              <a:rPr lang="es-MX" b="1" dirty="0" smtClean="0"/>
              <a:t>  </a:t>
            </a:r>
            <a:r>
              <a:rPr lang="es-MX" b="1" dirty="0" smtClean="0"/>
              <a:t>de padres de familia.</a:t>
            </a:r>
            <a:endParaRPr lang="es-MX" b="1" dirty="0"/>
          </a:p>
          <a:p>
            <a:endParaRPr lang="es-MX" dirty="0"/>
          </a:p>
        </p:txBody>
      </p:sp>
    </p:spTree>
    <p:extLst>
      <p:ext uri="{BB962C8B-B14F-4D97-AF65-F5344CB8AC3E}">
        <p14:creationId xmlns:p14="http://schemas.microsoft.com/office/powerpoint/2010/main" val="34240654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888604" y="4381840"/>
            <a:ext cx="3920624" cy="22234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Marcador de contenido 2"/>
          <p:cNvSpPr>
            <a:spLocks noGrp="1"/>
          </p:cNvSpPr>
          <p:nvPr>
            <p:ph idx="1"/>
          </p:nvPr>
        </p:nvSpPr>
        <p:spPr>
          <a:xfrm>
            <a:off x="1765004" y="1063256"/>
            <a:ext cx="9588795" cy="4104167"/>
          </a:xfrm>
        </p:spPr>
        <p:txBody>
          <a:bodyPr>
            <a:normAutofit lnSpcReduction="10000"/>
          </a:bodyPr>
          <a:lstStyle/>
          <a:p>
            <a:pPr marL="0" indent="0">
              <a:buNone/>
            </a:pPr>
            <a:endParaRPr lang="es-MX" dirty="0">
              <a:latin typeface="+mj-lt"/>
            </a:endParaRPr>
          </a:p>
          <a:p>
            <a:r>
              <a:rPr lang="es-MX" sz="2400" b="1" dirty="0" smtClean="0">
                <a:latin typeface="+mj-lt"/>
              </a:rPr>
              <a:t>Jugar por lo menos durante una hora.</a:t>
            </a:r>
          </a:p>
          <a:p>
            <a:r>
              <a:rPr lang="es-MX" sz="2400" b="1" dirty="0" smtClean="0">
                <a:latin typeface="+mj-lt"/>
              </a:rPr>
              <a:t>Jugar diariamente las estrategias, realizando variaciones entre  ellas para evitar caer en el aburrimiento.</a:t>
            </a:r>
          </a:p>
          <a:p>
            <a:r>
              <a:rPr lang="es-MX" sz="2400" b="1" dirty="0" smtClean="0">
                <a:latin typeface="+mj-lt"/>
              </a:rPr>
              <a:t>Aprender a través del ensayo y error.</a:t>
            </a:r>
          </a:p>
          <a:p>
            <a:r>
              <a:rPr lang="es-MX" sz="2400" b="1" dirty="0" smtClean="0">
                <a:latin typeface="+mj-lt"/>
              </a:rPr>
              <a:t>Evitar los padres de familia insultar o bajar el autoestima a sus hijos.</a:t>
            </a:r>
          </a:p>
          <a:p>
            <a:r>
              <a:rPr lang="es-MX" sz="2400" b="1" dirty="0" smtClean="0">
                <a:latin typeface="+mj-lt"/>
              </a:rPr>
              <a:t>Disponer de los materiales y recurso que se tengan al momento.</a:t>
            </a:r>
          </a:p>
          <a:p>
            <a:r>
              <a:rPr lang="es-MX" sz="2400" b="1" dirty="0" smtClean="0">
                <a:latin typeface="+mj-lt"/>
              </a:rPr>
              <a:t>Mandar videos, fotos de trabajos y jugando</a:t>
            </a:r>
            <a:r>
              <a:rPr lang="es-MX" sz="2000" b="1" dirty="0" smtClean="0">
                <a:latin typeface="+mj-lt"/>
              </a:rPr>
              <a:t>.</a:t>
            </a:r>
          </a:p>
          <a:p>
            <a:pPr marL="0" indent="0">
              <a:buNone/>
            </a:pPr>
            <a:endParaRPr lang="es-MX" sz="2000" b="1" dirty="0">
              <a:latin typeface="+mj-lt"/>
            </a:endParaRPr>
          </a:p>
        </p:txBody>
      </p:sp>
    </p:spTree>
    <p:extLst>
      <p:ext uri="{BB962C8B-B14F-4D97-AF65-F5344CB8AC3E}">
        <p14:creationId xmlns:p14="http://schemas.microsoft.com/office/powerpoint/2010/main" val="30507373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dirty="0" smtClean="0">
                <a:latin typeface="Impact" pitchFamily="34" charset="0"/>
              </a:rPr>
              <a:t>OBJETIVO GENERAL DEL PROYECTO: EL JUEGO EN CASA EN TIEMPOS DEL COVID </a:t>
            </a:r>
            <a:endParaRPr lang="es-MX" dirty="0">
              <a:latin typeface="Impact" pitchFamily="34" charset="0"/>
            </a:endParaRPr>
          </a:p>
        </p:txBody>
      </p:sp>
      <p:sp>
        <p:nvSpPr>
          <p:cNvPr id="3" name="Marcador de contenido 2"/>
          <p:cNvSpPr>
            <a:spLocks noGrp="1"/>
          </p:cNvSpPr>
          <p:nvPr>
            <p:ph idx="1"/>
          </p:nvPr>
        </p:nvSpPr>
        <p:spPr>
          <a:xfrm>
            <a:off x="1850065" y="1913860"/>
            <a:ext cx="9237036" cy="4699591"/>
          </a:xfrm>
        </p:spPr>
        <p:txBody>
          <a:bodyPr>
            <a:normAutofit/>
          </a:bodyPr>
          <a:lstStyle/>
          <a:p>
            <a:pPr algn="just"/>
            <a:r>
              <a:rPr lang="es-MX" sz="2000" b="1" dirty="0" smtClean="0"/>
              <a:t>Que los participantes tengan un acercamiento agradable y placentero a diversos contenidos, temas  y formas de pensar propias de la matemática  y a partir de  las estrategias lúdicas atractivas y llamativas, él sea capaz  de  construir, desarrollar  o reafirmar conocimientos, desarrollar habilidades, promover valores y actitudes positivas.</a:t>
            </a:r>
            <a:endParaRPr lang="es-MX" sz="2000" b="1" dirty="0"/>
          </a:p>
        </p:txBody>
      </p:sp>
      <p:pic>
        <p:nvPicPr>
          <p:cNvPr id="4" name="Imagen 3"/>
          <p:cNvPicPr>
            <a:picLocks noChangeAspect="1"/>
          </p:cNvPicPr>
          <p:nvPr/>
        </p:nvPicPr>
        <p:blipFill>
          <a:blip r:embed="rId2"/>
          <a:stretch>
            <a:fillRect/>
          </a:stretch>
        </p:blipFill>
        <p:spPr>
          <a:xfrm>
            <a:off x="6989680" y="3398976"/>
            <a:ext cx="4238302" cy="31211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881514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4762" y="0"/>
            <a:ext cx="9929037" cy="1552353"/>
          </a:xfrm>
        </p:spPr>
        <p:txBody>
          <a:bodyPr>
            <a:noAutofit/>
          </a:bodyPr>
          <a:lstStyle/>
          <a:p>
            <a:pPr algn="ctr"/>
            <a:r>
              <a:rPr lang="es-MX" sz="3200" b="1" dirty="0" smtClean="0">
                <a:latin typeface="Impact" pitchFamily="34" charset="0"/>
                <a:cs typeface="Arial" panose="020B0604020202020204" pitchFamily="34" charset="0"/>
              </a:rPr>
              <a:t>ENCUADRE DE ESTRATEGIAS METODOLÓGICAS DEL PROYECTO: EL JUEGO EN CASA EN TIEMPOS DEL COVID </a:t>
            </a:r>
            <a:br>
              <a:rPr lang="es-MX" sz="3200" b="1" dirty="0" smtClean="0">
                <a:latin typeface="Impact" pitchFamily="34" charset="0"/>
                <a:cs typeface="Arial" panose="020B0604020202020204" pitchFamily="34" charset="0"/>
              </a:rPr>
            </a:br>
            <a:r>
              <a:rPr lang="es-MX" sz="3200" b="1" dirty="0" smtClean="0">
                <a:latin typeface="Impact" pitchFamily="34" charset="0"/>
                <a:cs typeface="Arial" panose="020B0604020202020204" pitchFamily="34" charset="0"/>
              </a:rPr>
              <a:t>¿CÓMO SE APRENDE?   </a:t>
            </a:r>
            <a:endParaRPr lang="es-MX" sz="3200" b="1" dirty="0">
              <a:latin typeface="Impact" pitchFamily="34" charset="0"/>
              <a:cs typeface="Arial" panose="020B0604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07602408"/>
              </p:ext>
            </p:extLst>
          </p:nvPr>
        </p:nvGraphicFramePr>
        <p:xfrm>
          <a:off x="634730" y="1458283"/>
          <a:ext cx="11194474" cy="5016944"/>
        </p:xfrm>
        <a:graphic>
          <a:graphicData uri="http://schemas.openxmlformats.org/drawingml/2006/table">
            <a:tbl>
              <a:tblPr firstRow="1" bandRow="1">
                <a:tableStyleId>{5C22544A-7EE6-4342-B048-85BDC9FD1C3A}</a:tableStyleId>
              </a:tblPr>
              <a:tblGrid>
                <a:gridCol w="1025238">
                  <a:extLst>
                    <a:ext uri="{9D8B030D-6E8A-4147-A177-3AD203B41FA5}">
                      <a16:colId xmlns:a16="http://schemas.microsoft.com/office/drawing/2014/main" xmlns="" val="1739418771"/>
                    </a:ext>
                  </a:extLst>
                </a:gridCol>
                <a:gridCol w="1052945">
                  <a:extLst>
                    <a:ext uri="{9D8B030D-6E8A-4147-A177-3AD203B41FA5}">
                      <a16:colId xmlns:a16="http://schemas.microsoft.com/office/drawing/2014/main" xmlns="" val="4197474788"/>
                    </a:ext>
                  </a:extLst>
                </a:gridCol>
                <a:gridCol w="1302328">
                  <a:extLst>
                    <a:ext uri="{9D8B030D-6E8A-4147-A177-3AD203B41FA5}">
                      <a16:colId xmlns:a16="http://schemas.microsoft.com/office/drawing/2014/main" xmlns="" val="1544899645"/>
                    </a:ext>
                  </a:extLst>
                </a:gridCol>
                <a:gridCol w="5575068">
                  <a:extLst>
                    <a:ext uri="{9D8B030D-6E8A-4147-A177-3AD203B41FA5}">
                      <a16:colId xmlns:a16="http://schemas.microsoft.com/office/drawing/2014/main" xmlns="" val="46225210"/>
                    </a:ext>
                  </a:extLst>
                </a:gridCol>
                <a:gridCol w="2238895">
                  <a:extLst>
                    <a:ext uri="{9D8B030D-6E8A-4147-A177-3AD203B41FA5}">
                      <a16:colId xmlns:a16="http://schemas.microsoft.com/office/drawing/2014/main" xmlns="" val="2025672270"/>
                    </a:ext>
                  </a:extLst>
                </a:gridCol>
              </a:tblGrid>
              <a:tr h="427893">
                <a:tc>
                  <a:txBody>
                    <a:bodyPr/>
                    <a:lstStyle/>
                    <a:p>
                      <a:pPr algn="ctr"/>
                      <a:r>
                        <a:rPr lang="es-MX" sz="1200" dirty="0" smtClean="0">
                          <a:latin typeface="Arial" panose="020B0604020202020204" pitchFamily="34" charset="0"/>
                          <a:cs typeface="Arial" panose="020B0604020202020204" pitchFamily="34" charset="0"/>
                        </a:rPr>
                        <a:t>TRIMESTE</a:t>
                      </a:r>
                    </a:p>
                  </a:txBody>
                  <a:tcPr/>
                </a:tc>
                <a:tc>
                  <a:txBody>
                    <a:bodyPr/>
                    <a:lstStyle/>
                    <a:p>
                      <a:pPr algn="ctr"/>
                      <a:r>
                        <a:rPr lang="es-MX" sz="1200" dirty="0" smtClean="0">
                          <a:latin typeface="Arial" panose="020B0604020202020204" pitchFamily="34" charset="0"/>
                          <a:cs typeface="Arial" panose="020B0604020202020204" pitchFamily="34" charset="0"/>
                        </a:rPr>
                        <a:t>EJE </a:t>
                      </a:r>
                    </a:p>
                    <a:p>
                      <a:pPr algn="ct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smtClean="0">
                          <a:latin typeface="Arial" panose="020B0604020202020204" pitchFamily="34" charset="0"/>
                          <a:cs typeface="Arial" panose="020B0604020202020204" pitchFamily="34" charset="0"/>
                        </a:rPr>
                        <a:t>TEMA</a:t>
                      </a: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smtClean="0">
                          <a:latin typeface="Arial" panose="020B0604020202020204" pitchFamily="34" charset="0"/>
                          <a:cs typeface="Arial" panose="020B0604020202020204" pitchFamily="34" charset="0"/>
                        </a:rPr>
                        <a:t>APRENDIZAJES ESPERADOS</a:t>
                      </a:r>
                    </a:p>
                    <a:p>
                      <a:pPr algn="ctr"/>
                      <a:endParaRPr lang="es-MX" sz="1200" dirty="0">
                        <a:latin typeface="Arial" panose="020B0604020202020204" pitchFamily="34" charset="0"/>
                        <a:cs typeface="Arial" panose="020B0604020202020204" pitchFamily="34" charset="0"/>
                      </a:endParaRPr>
                    </a:p>
                  </a:txBody>
                  <a:tcPr/>
                </a:tc>
                <a:tc>
                  <a:txBody>
                    <a:bodyPr/>
                    <a:lstStyle/>
                    <a:p>
                      <a:pPr algn="ctr"/>
                      <a:r>
                        <a:rPr lang="es-MX" sz="1200" dirty="0" smtClean="0">
                          <a:latin typeface="Arial" panose="020B0604020202020204" pitchFamily="34" charset="0"/>
                          <a:cs typeface="Arial" panose="020B0604020202020204" pitchFamily="34" charset="0"/>
                        </a:rPr>
                        <a:t>ESTRATEGIAS </a:t>
                      </a:r>
                    </a:p>
                    <a:p>
                      <a:pPr algn="ct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60700584"/>
                  </a:ext>
                </a:extLst>
              </a:tr>
              <a:tr h="4559744">
                <a:tc>
                  <a:txBody>
                    <a:bodyPr/>
                    <a:lstStyle/>
                    <a:p>
                      <a:r>
                        <a:rPr lang="es-MX" sz="1200" dirty="0" smtClean="0">
                          <a:latin typeface="Arial" panose="020B0604020202020204" pitchFamily="34" charset="0"/>
                          <a:cs typeface="Arial" panose="020B0604020202020204" pitchFamily="34" charset="0"/>
                        </a:rPr>
                        <a:t>2</a:t>
                      </a:r>
                    </a:p>
                    <a:p>
                      <a:endParaRPr lang="es-MX" sz="1200" dirty="0">
                        <a:latin typeface="Arial" panose="020B0604020202020204" pitchFamily="34" charset="0"/>
                        <a:cs typeface="Arial" panose="020B0604020202020204" pitchFamily="34" charset="0"/>
                      </a:endParaRPr>
                    </a:p>
                  </a:txBody>
                  <a:tcPr/>
                </a:tc>
                <a:tc>
                  <a:txBody>
                    <a:bodyPr/>
                    <a:lstStyle/>
                    <a:p>
                      <a:r>
                        <a:rPr lang="es-MX" sz="1200" dirty="0" smtClean="0">
                          <a:latin typeface="Arial" panose="020B0604020202020204" pitchFamily="34" charset="0"/>
                          <a:cs typeface="Arial" panose="020B0604020202020204" pitchFamily="34" charset="0"/>
                        </a:rPr>
                        <a:t>Sentido numérico y pensamiento algebraico.</a:t>
                      </a:r>
                    </a:p>
                    <a:p>
                      <a:endParaRPr lang="es-MX" sz="1200" dirty="0">
                        <a:latin typeface="Arial" panose="020B0604020202020204" pitchFamily="34" charset="0"/>
                        <a:cs typeface="Arial" panose="020B0604020202020204" pitchFamily="34" charset="0"/>
                      </a:endParaRPr>
                    </a:p>
                  </a:txBody>
                  <a:tcPr/>
                </a:tc>
                <a:tc>
                  <a:txBody>
                    <a:bodyPr/>
                    <a:lstStyle/>
                    <a:p>
                      <a:pPr marL="171450" indent="-171450">
                        <a:buFont typeface="Arial" pitchFamily="34" charset="0"/>
                        <a:buChar char="•"/>
                      </a:pPr>
                      <a:r>
                        <a:rPr lang="es-MX" sz="1200" dirty="0" smtClean="0">
                          <a:latin typeface="Arial" panose="020B0604020202020204" pitchFamily="34" charset="0"/>
                          <a:cs typeface="Arial" panose="020B0604020202020204" pitchFamily="34" charset="0"/>
                        </a:rPr>
                        <a:t>Números y sistemas de numeración.</a:t>
                      </a:r>
                    </a:p>
                    <a:p>
                      <a:pPr marL="171450" indent="-171450">
                        <a:buFont typeface="Arial" pitchFamily="34" charset="0"/>
                        <a:buChar char="•"/>
                      </a:pPr>
                      <a:r>
                        <a:rPr lang="es-MX" sz="1200" dirty="0" smtClean="0">
                          <a:latin typeface="Arial" panose="020B0604020202020204" pitchFamily="34" charset="0"/>
                          <a:cs typeface="Arial" panose="020B0604020202020204" pitchFamily="34" charset="0"/>
                        </a:rPr>
                        <a:t>Problemas aditivos.</a:t>
                      </a:r>
                    </a:p>
                    <a:p>
                      <a:pPr marL="171450" indent="-171450">
                        <a:buFont typeface="Arial" pitchFamily="34" charset="0"/>
                        <a:buChar char="•"/>
                      </a:pPr>
                      <a:r>
                        <a:rPr lang="es-MX" sz="1200" dirty="0" smtClean="0">
                          <a:latin typeface="Arial" panose="020B0604020202020204" pitchFamily="34" charset="0"/>
                          <a:cs typeface="Arial" panose="020B0604020202020204" pitchFamily="34" charset="0"/>
                        </a:rPr>
                        <a:t>Problemas multiplicativos.</a:t>
                      </a:r>
                    </a:p>
                    <a:p>
                      <a:endParaRPr lang="es-MX" sz="1200" dirty="0" smtClean="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txBody>
                  <a:tcPr/>
                </a:tc>
                <a:tc>
                  <a:txBody>
                    <a:bodyPr/>
                    <a:lstStyle/>
                    <a:p>
                      <a:pPr marL="171450" indent="-171450">
                        <a:buFont typeface="Wingdings" pitchFamily="2" charset="2"/>
                        <a:buChar char="Ø"/>
                      </a:pPr>
                      <a:r>
                        <a:rPr lang="es-MX" sz="2000" dirty="0" smtClean="0">
                          <a:latin typeface="Arial" panose="020B0604020202020204" pitchFamily="34" charset="0"/>
                          <a:cs typeface="Arial" panose="020B0604020202020204" pitchFamily="34" charset="0"/>
                        </a:rPr>
                        <a:t>Relación de la</a:t>
                      </a:r>
                      <a:r>
                        <a:rPr lang="es-MX" sz="2000" baseline="0"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escritura de los números con cifras y</a:t>
                      </a:r>
                      <a:r>
                        <a:rPr lang="es-MX" sz="2000" baseline="0"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su nombre, a través de su</a:t>
                      </a:r>
                      <a:r>
                        <a:rPr lang="es-MX" sz="2000" baseline="0"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descomposición aditiva. </a:t>
                      </a:r>
                    </a:p>
                    <a:p>
                      <a:pPr marL="285750" indent="-285750">
                        <a:buFont typeface="Wingdings" pitchFamily="2" charset="2"/>
                        <a:buChar char="Ø"/>
                      </a:pPr>
                      <a:r>
                        <a:rPr lang="es-MX" sz="2000" dirty="0" smtClean="0">
                          <a:latin typeface="Arial" panose="020B0604020202020204" pitchFamily="34" charset="0"/>
                          <a:cs typeface="Arial" panose="020B0604020202020204" pitchFamily="34" charset="0"/>
                        </a:rPr>
                        <a:t>Resolución de problemas que implican el cálculo mental o escrito de productos de dígitos.</a:t>
                      </a:r>
                    </a:p>
                    <a:p>
                      <a:pPr marL="285750" indent="-285750">
                        <a:buFont typeface="Wingdings" pitchFamily="2" charset="2"/>
                        <a:buChar char="Ø"/>
                      </a:pPr>
                      <a:r>
                        <a:rPr lang="es-MX" sz="2000" dirty="0" smtClean="0">
                          <a:latin typeface="Arial" panose="020B0604020202020204" pitchFamily="34" charset="0"/>
                          <a:cs typeface="Arial" panose="020B0604020202020204" pitchFamily="34" charset="0"/>
                        </a:rPr>
                        <a:t>Resolución de problemas con el uso de las operaciones básicas.</a:t>
                      </a:r>
                    </a:p>
                    <a:p>
                      <a:pPr marL="285750" indent="-285750">
                        <a:buFont typeface="Wingdings" pitchFamily="2" charset="2"/>
                        <a:buChar char="Ø"/>
                      </a:pPr>
                      <a:r>
                        <a:rPr lang="es-MX" sz="2000" dirty="0" smtClean="0">
                          <a:latin typeface="Arial" panose="020B0604020202020204" pitchFamily="34" charset="0"/>
                          <a:cs typeface="Arial" panose="020B0604020202020204" pitchFamily="34" charset="0"/>
                        </a:rPr>
                        <a:t>Resolución de multiplicaciones cuyo producto sea hasta del orden de las centenas, mediante diversos procedimientos (como suma de multiplicaciones parciales, multiplicaciones por 10, 20, 30, etcétera).</a:t>
                      </a:r>
                      <a:endParaRPr lang="es-MX" sz="2000" dirty="0">
                        <a:latin typeface="Arial" panose="020B0604020202020204" pitchFamily="34" charset="0"/>
                        <a:cs typeface="Arial" panose="020B0604020202020204" pitchFamily="34" charset="0"/>
                      </a:endParaRPr>
                    </a:p>
                  </a:txBody>
                  <a:tcPr/>
                </a:tc>
                <a:tc>
                  <a:txBody>
                    <a:bodyPr/>
                    <a:lstStyle/>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El maquinista.</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baraja numérica.</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El</a:t>
                      </a:r>
                      <a:r>
                        <a:rPr lang="es-MX" sz="1600" baseline="0" dirty="0" smtClean="0">
                          <a:latin typeface="Arial" panose="020B0604020202020204" pitchFamily="34" charset="0"/>
                          <a:cs typeface="Arial" panose="020B0604020202020204" pitchFamily="34" charset="0"/>
                        </a:rPr>
                        <a:t> juego de los dados.</a:t>
                      </a:r>
                      <a:endParaRPr lang="es-MX" sz="1600" dirty="0" smtClean="0">
                        <a:latin typeface="Arial" panose="020B0604020202020204" pitchFamily="34" charset="0"/>
                        <a:cs typeface="Arial" panose="020B0604020202020204" pitchFamily="34" charset="0"/>
                      </a:endParaRP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Numerosos venenoso.</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La pirinola multiplicativa.</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Multiplicaciones rápidas.</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Baila y canta multiplicando.</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El cajero.</a:t>
                      </a:r>
                    </a:p>
                    <a:p>
                      <a:pPr marL="171450" indent="-171450">
                        <a:buFont typeface="Wingdings" pitchFamily="2" charset="2"/>
                        <a:buChar char="Ø"/>
                      </a:pPr>
                      <a:r>
                        <a:rPr lang="es-MX" sz="1600" dirty="0" smtClean="0">
                          <a:latin typeface="Arial" panose="020B0604020202020204" pitchFamily="34" charset="0"/>
                          <a:cs typeface="Arial" panose="020B0604020202020204" pitchFamily="34" charset="0"/>
                        </a:rPr>
                        <a:t>Resolución de acertijos y problemas.</a:t>
                      </a:r>
                      <a:endParaRPr lang="es-MX"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5691792"/>
                  </a:ext>
                </a:extLst>
              </a:tr>
            </a:tbl>
          </a:graphicData>
        </a:graphic>
      </p:graphicFrame>
    </p:spTree>
    <p:extLst>
      <p:ext uri="{BB962C8B-B14F-4D97-AF65-F5344CB8AC3E}">
        <p14:creationId xmlns:p14="http://schemas.microsoft.com/office/powerpoint/2010/main" val="41535026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0" nodeType="click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097579694"/>
              </p:ext>
            </p:extLst>
          </p:nvPr>
        </p:nvGraphicFramePr>
        <p:xfrm>
          <a:off x="1743739" y="174374"/>
          <a:ext cx="9959162" cy="6492240"/>
        </p:xfrm>
        <a:graphic>
          <a:graphicData uri="http://schemas.openxmlformats.org/drawingml/2006/table">
            <a:tbl>
              <a:tblPr firstRow="1" bandRow="1">
                <a:tableStyleId>{5C22544A-7EE6-4342-B048-85BDC9FD1C3A}</a:tableStyleId>
              </a:tblPr>
              <a:tblGrid>
                <a:gridCol w="4881570">
                  <a:extLst>
                    <a:ext uri="{9D8B030D-6E8A-4147-A177-3AD203B41FA5}">
                      <a16:colId xmlns:a16="http://schemas.microsoft.com/office/drawing/2014/main" xmlns="" val="4073228742"/>
                    </a:ext>
                  </a:extLst>
                </a:gridCol>
                <a:gridCol w="2669810">
                  <a:extLst>
                    <a:ext uri="{9D8B030D-6E8A-4147-A177-3AD203B41FA5}">
                      <a16:colId xmlns:a16="http://schemas.microsoft.com/office/drawing/2014/main" xmlns="" val="3582775490"/>
                    </a:ext>
                  </a:extLst>
                </a:gridCol>
                <a:gridCol w="2407782">
                  <a:extLst>
                    <a:ext uri="{9D8B030D-6E8A-4147-A177-3AD203B41FA5}">
                      <a16:colId xmlns:a16="http://schemas.microsoft.com/office/drawing/2014/main" xmlns="" val="3194744968"/>
                    </a:ext>
                  </a:extLst>
                </a:gridCol>
              </a:tblGrid>
              <a:tr h="611420">
                <a:tc>
                  <a:txBody>
                    <a:bodyPr/>
                    <a:lstStyle/>
                    <a:p>
                      <a:pPr algn="ctr"/>
                      <a:r>
                        <a:rPr lang="es-MX" dirty="0" smtClean="0"/>
                        <a:t>PROPÓSITOS</a:t>
                      </a:r>
                    </a:p>
                    <a:p>
                      <a:pPr algn="ctr"/>
                      <a:endParaRPr lang="es-MX" dirty="0"/>
                    </a:p>
                  </a:txBody>
                  <a:tcPr/>
                </a:tc>
                <a:tc>
                  <a:txBody>
                    <a:bodyPr/>
                    <a:lstStyle/>
                    <a:p>
                      <a:pPr algn="ctr"/>
                      <a:r>
                        <a:rPr lang="es-MX" dirty="0" smtClean="0"/>
                        <a:t>RECURSOS</a:t>
                      </a:r>
                      <a:endParaRPr lang="es-MX" dirty="0"/>
                    </a:p>
                  </a:txBody>
                  <a:tcPr/>
                </a:tc>
                <a:tc>
                  <a:txBody>
                    <a:bodyPr/>
                    <a:lstStyle/>
                    <a:p>
                      <a:pPr algn="ctr"/>
                      <a:r>
                        <a:rPr lang="es-MX" dirty="0" smtClean="0"/>
                        <a:t>EVALUACIÓN</a:t>
                      </a:r>
                    </a:p>
                    <a:p>
                      <a:pPr algn="ctr"/>
                      <a:endParaRPr lang="es-MX" dirty="0"/>
                    </a:p>
                  </a:txBody>
                  <a:tcPr/>
                </a:tc>
                <a:extLst>
                  <a:ext uri="{0D108BD9-81ED-4DB2-BD59-A6C34878D82A}">
                    <a16:rowId xmlns:a16="http://schemas.microsoft.com/office/drawing/2014/main" xmlns="" val="4222217702"/>
                  </a:ext>
                </a:extLst>
              </a:tr>
              <a:tr h="5844574">
                <a:tc>
                  <a:txBody>
                    <a:bodyPr/>
                    <a:lstStyle/>
                    <a:p>
                      <a:pPr marL="285750" indent="-285750">
                        <a:buFont typeface="Wingdings" panose="05000000000000000000" pitchFamily="2" charset="2"/>
                        <a:buChar char="Ø"/>
                      </a:pPr>
                      <a:r>
                        <a:rPr lang="es-MX" dirty="0" smtClean="0"/>
                        <a:t>Que los alumnos agrupen unidades en decenas, decenas en centenas y así sucesivamente utilizando material concreto.</a:t>
                      </a:r>
                    </a:p>
                    <a:p>
                      <a:pPr marL="285750" indent="-285750">
                        <a:buFont typeface="Wingdings" panose="05000000000000000000" pitchFamily="2" charset="2"/>
                        <a:buChar char="Ø"/>
                      </a:pPr>
                      <a:r>
                        <a:rPr lang="es-MX" dirty="0" smtClean="0"/>
                        <a:t>Identifique el valor posicional de cada cifra.</a:t>
                      </a:r>
                    </a:p>
                    <a:p>
                      <a:pPr marL="285750" indent="-285750">
                        <a:buFont typeface="Wingdings" panose="05000000000000000000" pitchFamily="2" charset="2"/>
                        <a:buChar char="Ø"/>
                      </a:pPr>
                      <a:r>
                        <a:rPr lang="es-MX" dirty="0" smtClean="0"/>
                        <a:t>Que identifiquen el antecesor y el sucesor de un número. </a:t>
                      </a:r>
                    </a:p>
                    <a:p>
                      <a:pPr marL="285750" indent="-285750">
                        <a:buFont typeface="Wingdings" panose="05000000000000000000" pitchFamily="2" charset="2"/>
                        <a:buChar char="Ø"/>
                      </a:pPr>
                      <a:r>
                        <a:rPr lang="es-MX" dirty="0" smtClean="0"/>
                        <a:t>Realicen conteos orales.</a:t>
                      </a:r>
                    </a:p>
                    <a:p>
                      <a:pPr marL="285750" indent="-285750">
                        <a:buFont typeface="Wingdings" panose="05000000000000000000" pitchFamily="2" charset="2"/>
                        <a:buChar char="Ø"/>
                      </a:pPr>
                      <a:r>
                        <a:rPr lang="es-MX" dirty="0" smtClean="0"/>
                        <a:t>Practique el cálculo mental de operaciones básicas.</a:t>
                      </a:r>
                    </a:p>
                    <a:p>
                      <a:pPr marL="285750" indent="-285750">
                        <a:buFont typeface="Wingdings" panose="05000000000000000000" pitchFamily="2" charset="2"/>
                        <a:buChar char="Ø"/>
                      </a:pPr>
                      <a:r>
                        <a:rPr lang="es-MX" dirty="0" smtClean="0"/>
                        <a:t>Analizar</a:t>
                      </a:r>
                      <a:r>
                        <a:rPr lang="es-MX" baseline="0" dirty="0" smtClean="0"/>
                        <a:t> </a:t>
                      </a:r>
                      <a:r>
                        <a:rPr lang="es-MX" dirty="0" smtClean="0"/>
                        <a:t>las tablas de multiplicar a través de diversas ejecuciones artísticas.</a:t>
                      </a:r>
                    </a:p>
                    <a:p>
                      <a:pPr marL="285750" indent="-285750">
                        <a:buFont typeface="Wingdings" panose="05000000000000000000" pitchFamily="2" charset="2"/>
                        <a:buChar char="Ø"/>
                      </a:pPr>
                      <a:r>
                        <a:rPr lang="es-MX" dirty="0" smtClean="0"/>
                        <a:t>Desarrollar habilidad en los procesos de razonamiento lógico, modelación, ejercitación, comunicación, solución y planteamiento de problemas.</a:t>
                      </a:r>
                    </a:p>
                    <a:p>
                      <a:pPr marL="285750" indent="-285750">
                        <a:buFont typeface="Wingdings" panose="05000000000000000000" pitchFamily="2" charset="2"/>
                        <a:buChar char="Ø"/>
                      </a:pPr>
                      <a:r>
                        <a:rPr lang="es-MX" dirty="0" smtClean="0"/>
                        <a:t>Resuelvan problemas mentalmente de división, multiplicación, resta y suma</a:t>
                      </a:r>
                    </a:p>
                    <a:p>
                      <a:endParaRPr lang="es-MX" dirty="0"/>
                    </a:p>
                  </a:txBody>
                  <a:tcPr/>
                </a:tc>
                <a:tc>
                  <a:txBody>
                    <a:bodyPr/>
                    <a:lstStyle/>
                    <a:p>
                      <a:r>
                        <a:rPr lang="es-MX" dirty="0" smtClean="0"/>
                        <a:t>Cajas  de cartón, fichas de colores, dados de colores, gusano medidor de colores, imanes.</a:t>
                      </a:r>
                    </a:p>
                    <a:p>
                      <a:r>
                        <a:rPr lang="es-MX" dirty="0" smtClean="0"/>
                        <a:t>Videos. </a:t>
                      </a:r>
                    </a:p>
                    <a:p>
                      <a:r>
                        <a:rPr lang="es-MX" dirty="0" smtClean="0"/>
                        <a:t>Perinolas.</a:t>
                      </a:r>
                    </a:p>
                    <a:p>
                      <a:r>
                        <a:rPr lang="es-MX" dirty="0" smtClean="0"/>
                        <a:t>Cuadernillos</a:t>
                      </a:r>
                      <a:r>
                        <a:rPr lang="es-MX" baseline="0" dirty="0" smtClean="0"/>
                        <a:t> , hojas, plumones, tijeras.</a:t>
                      </a:r>
                      <a:endParaRPr lang="es-MX" dirty="0" smtClean="0"/>
                    </a:p>
                    <a:p>
                      <a:r>
                        <a:rPr lang="es-MX" dirty="0" smtClean="0"/>
                        <a:t>Manos grandes de </a:t>
                      </a:r>
                      <a:r>
                        <a:rPr lang="es-MX" dirty="0" err="1" smtClean="0"/>
                        <a:t>fomis</a:t>
                      </a:r>
                      <a:r>
                        <a:rPr lang="es-MX" dirty="0" smtClean="0"/>
                        <a:t>.</a:t>
                      </a:r>
                    </a:p>
                    <a:p>
                      <a:r>
                        <a:rPr lang="es-MX" dirty="0" smtClean="0"/>
                        <a:t>Equipo de cómputo, internet,  bocinas y celulares.</a:t>
                      </a:r>
                    </a:p>
                    <a:p>
                      <a:endParaRPr lang="es-MX" dirty="0" smtClean="0"/>
                    </a:p>
                    <a:p>
                      <a:endParaRPr lang="es-MX" dirty="0" smtClean="0"/>
                    </a:p>
                    <a:p>
                      <a:endParaRPr lang="es-MX" dirty="0"/>
                    </a:p>
                  </a:txBody>
                  <a:tcPr/>
                </a:tc>
                <a:tc>
                  <a:txBody>
                    <a:bodyPr/>
                    <a:lstStyle/>
                    <a:p>
                      <a:r>
                        <a:rPr lang="es-MX" dirty="0" smtClean="0"/>
                        <a:t>Escala</a:t>
                      </a:r>
                      <a:r>
                        <a:rPr lang="es-MX" baseline="0" dirty="0" smtClean="0"/>
                        <a:t> estimativa.</a:t>
                      </a:r>
                    </a:p>
                    <a:p>
                      <a:r>
                        <a:rPr lang="es-MX" dirty="0" smtClean="0"/>
                        <a:t> Fotografías.</a:t>
                      </a:r>
                    </a:p>
                    <a:p>
                      <a:r>
                        <a:rPr lang="es-MX" dirty="0" smtClean="0"/>
                        <a:t>Video</a:t>
                      </a:r>
                      <a:r>
                        <a:rPr lang="es-MX" baseline="0" dirty="0" smtClean="0"/>
                        <a:t> llamadas.</a:t>
                      </a:r>
                    </a:p>
                    <a:p>
                      <a:r>
                        <a:rPr lang="es-MX" baseline="0" dirty="0" smtClean="0"/>
                        <a:t>Audios.</a:t>
                      </a:r>
                    </a:p>
                    <a:p>
                      <a:r>
                        <a:rPr lang="es-MX" dirty="0" smtClean="0"/>
                        <a:t> cuadernillos</a:t>
                      </a:r>
                      <a:r>
                        <a:rPr lang="es-MX" baseline="0" dirty="0" smtClean="0"/>
                        <a:t> de los alumnos</a:t>
                      </a:r>
                    </a:p>
                    <a:p>
                      <a:r>
                        <a:rPr lang="es-MX" baseline="0" dirty="0" smtClean="0"/>
                        <a:t>Ejercicios en el libro de textos.</a:t>
                      </a:r>
                    </a:p>
                    <a:p>
                      <a:r>
                        <a:rPr lang="es-MX" dirty="0" smtClean="0"/>
                        <a:t>Limpieza en actividades de casa.</a:t>
                      </a:r>
                    </a:p>
                    <a:p>
                      <a:r>
                        <a:rPr lang="es-MX" dirty="0" smtClean="0"/>
                        <a:t>Cumplimiento de los aspectos requeridos.</a:t>
                      </a:r>
                    </a:p>
                    <a:p>
                      <a:r>
                        <a:rPr lang="es-MX" dirty="0" smtClean="0"/>
                        <a:t>Actividad hecha por alumnos exclusivamente.</a:t>
                      </a:r>
                    </a:p>
                    <a:p>
                      <a:r>
                        <a:rPr lang="es-MX" dirty="0" smtClean="0"/>
                        <a:t>Entrega a tiempo.</a:t>
                      </a:r>
                    </a:p>
                    <a:p>
                      <a:endParaRPr lang="es-MX" dirty="0"/>
                    </a:p>
                  </a:txBody>
                  <a:tcPr/>
                </a:tc>
                <a:extLst>
                  <a:ext uri="{0D108BD9-81ED-4DB2-BD59-A6C34878D82A}">
                    <a16:rowId xmlns:a16="http://schemas.microsoft.com/office/drawing/2014/main" xmlns="" val="2756503341"/>
                  </a:ext>
                </a:extLst>
              </a:tr>
            </a:tbl>
          </a:graphicData>
        </a:graphic>
      </p:graphicFrame>
    </p:spTree>
    <p:extLst>
      <p:ext uri="{BB962C8B-B14F-4D97-AF65-F5344CB8AC3E}">
        <p14:creationId xmlns:p14="http://schemas.microsoft.com/office/powerpoint/2010/main" val="30034448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5005" y="624110"/>
            <a:ext cx="9739607" cy="1280890"/>
          </a:xfrm>
        </p:spPr>
        <p:txBody>
          <a:bodyPr>
            <a:normAutofit/>
          </a:bodyPr>
          <a:lstStyle/>
          <a:p>
            <a:pPr algn="ctr"/>
            <a:r>
              <a:rPr lang="es-MX" b="1" dirty="0" smtClean="0">
                <a:latin typeface="Impact" pitchFamily="34" charset="0"/>
              </a:rPr>
              <a:t>RESULTADOS DEL PROYECTO: EL JUEGO EN CASA EN TIEMPOS DEL COVID </a:t>
            </a:r>
            <a:endParaRPr lang="es-MX" b="1" dirty="0">
              <a:latin typeface="Impact" pitchFamily="34" charset="0"/>
            </a:endParaRPr>
          </a:p>
        </p:txBody>
      </p:sp>
      <p:sp>
        <p:nvSpPr>
          <p:cNvPr id="3" name="Marcador de contenido 2"/>
          <p:cNvSpPr>
            <a:spLocks noGrp="1"/>
          </p:cNvSpPr>
          <p:nvPr>
            <p:ph idx="1"/>
          </p:nvPr>
        </p:nvSpPr>
        <p:spPr>
          <a:xfrm>
            <a:off x="1637413" y="1850065"/>
            <a:ext cx="10271051" cy="4827182"/>
          </a:xfrm>
        </p:spPr>
        <p:txBody>
          <a:bodyPr>
            <a:normAutofit fontScale="92500" lnSpcReduction="10000"/>
          </a:bodyPr>
          <a:lstStyle/>
          <a:p>
            <a:pPr algn="just"/>
            <a:r>
              <a:rPr lang="es-MX" b="1" dirty="0" smtClean="0"/>
              <a:t>Se obtuvieron resultados satisfactorios y significativos, sobre todo con la estrategia del maquinista,  canta y baila las tablas de multiplicar, el juego de dados, calculo mental, el cajero. </a:t>
            </a:r>
            <a:r>
              <a:rPr lang="es-MX" b="1" dirty="0"/>
              <a:t>H</a:t>
            </a:r>
            <a:r>
              <a:rPr lang="es-MX" b="1" dirty="0" smtClean="0"/>
              <a:t>ubo momentos de búsqueda al desarrollar las estrategias los niños y padres de familia se enfocaban en trabajar con los materiales que estuvieran a su alcance evitando hacer un gasto, buscaban los materiales lo mas semejantes que se pudiera o en su defecto a veces una servidora les enviaba una copia solo tenían que imprimirla y hacer el dado o material que fueran a necesitar, este era opcional. Buscaban fichas, cartoncillo…</a:t>
            </a:r>
          </a:p>
          <a:p>
            <a:pPr algn="just"/>
            <a:r>
              <a:rPr lang="es-MX" b="1" dirty="0" smtClean="0"/>
              <a:t>Experimentaban al jugar, al realizar la operación mentalmente y que no era el resultado les daba la opción de hacerla nuevamente.</a:t>
            </a:r>
          </a:p>
          <a:p>
            <a:pPr algn="just"/>
            <a:r>
              <a:rPr lang="es-MX" b="1" dirty="0" smtClean="0"/>
              <a:t>Intercambiaban puntos de vista entre padres – hijos</a:t>
            </a:r>
            <a:r>
              <a:rPr lang="es-MX" b="1" dirty="0"/>
              <a:t> </a:t>
            </a:r>
            <a:r>
              <a:rPr lang="es-MX" b="1" dirty="0" smtClean="0"/>
              <a:t>e identificaban  las dificultades que presentaban sus niños al resolver un acertijo y trataban de ayudarlos, algunas ocasiones poniéndole ejemplos. En otras los padres de familia se desesperaban, pero se tranquilizaban, pues sabían que ellos son un modelo de sus hijos.</a:t>
            </a:r>
            <a:endParaRPr lang="es-MX" b="1" dirty="0"/>
          </a:p>
          <a:p>
            <a:pPr algn="just"/>
            <a:r>
              <a:rPr lang="es-MX" b="1" dirty="0"/>
              <a:t>Los padres de familia se </a:t>
            </a:r>
            <a:r>
              <a:rPr lang="es-MX" b="1" dirty="0" smtClean="0"/>
              <a:t>dieron cuenta</a:t>
            </a:r>
            <a:r>
              <a:rPr lang="es-MX" b="1" dirty="0"/>
              <a:t>, que lo que para ellos es fácil, para su hijo no  lo </a:t>
            </a:r>
            <a:r>
              <a:rPr lang="es-MX" b="1" dirty="0" smtClean="0"/>
              <a:t>es,  todo lleva un proceso.</a:t>
            </a:r>
          </a:p>
          <a:p>
            <a:pPr algn="just"/>
            <a:r>
              <a:rPr lang="es-MX" b="1" dirty="0" smtClean="0"/>
              <a:t>Comentaron que  es importante apoyar a la maestra , en éste tiempo y siempre, ya que  el afectado es el alumno.</a:t>
            </a:r>
            <a:endParaRPr lang="es-MX" b="1" dirty="0"/>
          </a:p>
        </p:txBody>
      </p:sp>
    </p:spTree>
    <p:extLst>
      <p:ext uri="{BB962C8B-B14F-4D97-AF65-F5344CB8AC3E}">
        <p14:creationId xmlns:p14="http://schemas.microsoft.com/office/powerpoint/2010/main" val="18764727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1230</TotalTime>
  <Words>1655</Words>
  <Application>Microsoft Office PowerPoint</Application>
  <PresentationFormat>Personalizado</PresentationFormat>
  <Paragraphs>119</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Espiral</vt:lpstr>
      <vt:lpstr> PROYECTO: EL JUEGO EN CASA EN TIEMPOS DEL COVID    </vt:lpstr>
      <vt:lpstr>CONTEXTUALIZACIÓN</vt:lpstr>
      <vt:lpstr>DESCRIPCIÓN DEL PROYECTO </vt:lpstr>
      <vt:lpstr>COMPROMISOS DOCENTE-PADRES DE FAMILIA -ALUMNOS</vt:lpstr>
      <vt:lpstr>Presentación de PowerPoint</vt:lpstr>
      <vt:lpstr>OBJETIVO GENERAL DEL PROYECTO: EL JUEGO EN CASA EN TIEMPOS DEL COVID </vt:lpstr>
      <vt:lpstr>ENCUADRE DE ESTRATEGIAS METODOLÓGICAS DEL PROYECTO: EL JUEGO EN CASA EN TIEMPOS DEL COVID  ¿CÓMO SE APRENDE?   </vt:lpstr>
      <vt:lpstr>Presentación de PowerPoint</vt:lpstr>
      <vt:lpstr>RESULTADOS DEL PROYECTO: EL JUEGO EN CASA EN TIEMPOS DEL COVID </vt:lpstr>
      <vt:lpstr>Presentación de PowerPoint</vt:lpstr>
      <vt:lpstr>Presentación de PowerPoint</vt:lpstr>
      <vt:lpstr>ALGUNAS FRASES DE LOS PADRES DE FAMILIA</vt:lpstr>
      <vt:lpstr>PARA EMPEZAR UN GRAN PROYECTO HACE FALTA VALENTIA , PARA TERMINAR UN GRAN PROYECTO HACE FALTA PERSEVERANCIA.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EXPERIENCIA EXITOSA A LA DISTANCIA </dc:title>
  <dc:creator>norma araceli castillo ortiz</dc:creator>
  <cp:lastModifiedBy>Acer</cp:lastModifiedBy>
  <cp:revision>72</cp:revision>
  <dcterms:created xsi:type="dcterms:W3CDTF">2021-04-15T00:29:58Z</dcterms:created>
  <dcterms:modified xsi:type="dcterms:W3CDTF">2021-04-17T22:22:34Z</dcterms:modified>
</cp:coreProperties>
</file>