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8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FBCE4BD-D403-4B55-AA51-2AD32CF36137}" type="datetimeFigureOut">
              <a:rPr lang="es-MX" smtClean="0"/>
              <a:t>23/11/2020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19551D-FBAF-4107-BFA3-CA34B2AAD0D1}" type="slidenum">
              <a:rPr lang="es-MX" smtClean="0"/>
              <a:t>‹Nº›</a:t>
            </a:fld>
            <a:endParaRPr lang="es-MX"/>
          </a:p>
        </p:txBody>
      </p:sp>
    </p:spTree>
    <p:extLst>
      <p:ext uri="{BB962C8B-B14F-4D97-AF65-F5344CB8AC3E}">
        <p14:creationId xmlns:p14="http://schemas.microsoft.com/office/powerpoint/2010/main" val="208084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BCE4BD-D403-4B55-AA51-2AD32CF36137}" type="datetimeFigureOut">
              <a:rPr lang="es-MX" smtClean="0"/>
              <a:t>23/11/2020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19551D-FBAF-4107-BFA3-CA34B2AAD0D1}" type="slidenum">
              <a:rPr lang="es-MX" smtClean="0"/>
              <a:t>‹Nº›</a:t>
            </a:fld>
            <a:endParaRPr lang="es-MX"/>
          </a:p>
        </p:txBody>
      </p:sp>
    </p:spTree>
    <p:extLst>
      <p:ext uri="{BB962C8B-B14F-4D97-AF65-F5344CB8AC3E}">
        <p14:creationId xmlns:p14="http://schemas.microsoft.com/office/powerpoint/2010/main" val="366595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BCE4BD-D403-4B55-AA51-2AD32CF36137}" type="datetimeFigureOut">
              <a:rPr lang="es-MX" smtClean="0"/>
              <a:t>23/11/2020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19551D-FBAF-4107-BFA3-CA34B2AAD0D1}" type="slidenum">
              <a:rPr lang="es-MX" smtClean="0"/>
              <a:t>‹Nº›</a:t>
            </a:fld>
            <a:endParaRPr lang="es-MX"/>
          </a:p>
        </p:txBody>
      </p:sp>
    </p:spTree>
    <p:extLst>
      <p:ext uri="{BB962C8B-B14F-4D97-AF65-F5344CB8AC3E}">
        <p14:creationId xmlns:p14="http://schemas.microsoft.com/office/powerpoint/2010/main" val="82075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BCE4BD-D403-4B55-AA51-2AD32CF36137}" type="datetimeFigureOut">
              <a:rPr lang="es-MX" smtClean="0"/>
              <a:t>23/11/2020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19551D-FBAF-4107-BFA3-CA34B2AAD0D1}" type="slidenum">
              <a:rPr lang="es-MX" smtClean="0"/>
              <a:t>‹Nº›</a:t>
            </a:fld>
            <a:endParaRPr lang="es-MX"/>
          </a:p>
        </p:txBody>
      </p:sp>
    </p:spTree>
    <p:extLst>
      <p:ext uri="{BB962C8B-B14F-4D97-AF65-F5344CB8AC3E}">
        <p14:creationId xmlns:p14="http://schemas.microsoft.com/office/powerpoint/2010/main" val="217624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BCE4BD-D403-4B55-AA51-2AD32CF36137}" type="datetimeFigureOut">
              <a:rPr lang="es-MX" smtClean="0"/>
              <a:t>23/11/2020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119551D-FBAF-4107-BFA3-CA34B2AAD0D1}" type="slidenum">
              <a:rPr lang="es-MX" smtClean="0"/>
              <a:t>‹Nº›</a:t>
            </a:fld>
            <a:endParaRPr lang="es-MX"/>
          </a:p>
        </p:txBody>
      </p:sp>
    </p:spTree>
    <p:extLst>
      <p:ext uri="{BB962C8B-B14F-4D97-AF65-F5344CB8AC3E}">
        <p14:creationId xmlns:p14="http://schemas.microsoft.com/office/powerpoint/2010/main" val="71793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FBCE4BD-D403-4B55-AA51-2AD32CF36137}" type="datetimeFigureOut">
              <a:rPr lang="es-MX" smtClean="0"/>
              <a:t>23/11/2020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119551D-FBAF-4107-BFA3-CA34B2AAD0D1}" type="slidenum">
              <a:rPr lang="es-MX" smtClean="0"/>
              <a:t>‹Nº›</a:t>
            </a:fld>
            <a:endParaRPr lang="es-MX"/>
          </a:p>
        </p:txBody>
      </p:sp>
    </p:spTree>
    <p:extLst>
      <p:ext uri="{BB962C8B-B14F-4D97-AF65-F5344CB8AC3E}">
        <p14:creationId xmlns:p14="http://schemas.microsoft.com/office/powerpoint/2010/main" val="97916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FBCE4BD-D403-4B55-AA51-2AD32CF36137}" type="datetimeFigureOut">
              <a:rPr lang="es-MX" smtClean="0"/>
              <a:t>23/11/2020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119551D-FBAF-4107-BFA3-CA34B2AAD0D1}" type="slidenum">
              <a:rPr lang="es-MX" smtClean="0"/>
              <a:t>‹Nº›</a:t>
            </a:fld>
            <a:endParaRPr lang="es-MX"/>
          </a:p>
        </p:txBody>
      </p:sp>
    </p:spTree>
    <p:extLst>
      <p:ext uri="{BB962C8B-B14F-4D97-AF65-F5344CB8AC3E}">
        <p14:creationId xmlns:p14="http://schemas.microsoft.com/office/powerpoint/2010/main" val="173065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FBCE4BD-D403-4B55-AA51-2AD32CF36137}" type="datetimeFigureOut">
              <a:rPr lang="es-MX" smtClean="0"/>
              <a:t>23/11/2020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119551D-FBAF-4107-BFA3-CA34B2AAD0D1}" type="slidenum">
              <a:rPr lang="es-MX" smtClean="0"/>
              <a:t>‹Nº›</a:t>
            </a:fld>
            <a:endParaRPr lang="es-MX"/>
          </a:p>
        </p:txBody>
      </p:sp>
    </p:spTree>
    <p:extLst>
      <p:ext uri="{BB962C8B-B14F-4D97-AF65-F5344CB8AC3E}">
        <p14:creationId xmlns:p14="http://schemas.microsoft.com/office/powerpoint/2010/main" val="211761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BCE4BD-D403-4B55-AA51-2AD32CF36137}" type="datetimeFigureOut">
              <a:rPr lang="es-MX" smtClean="0"/>
              <a:t>23/11/2020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119551D-FBAF-4107-BFA3-CA34B2AAD0D1}" type="slidenum">
              <a:rPr lang="es-MX" smtClean="0"/>
              <a:t>‹Nº›</a:t>
            </a:fld>
            <a:endParaRPr lang="es-MX"/>
          </a:p>
        </p:txBody>
      </p:sp>
    </p:spTree>
    <p:extLst>
      <p:ext uri="{BB962C8B-B14F-4D97-AF65-F5344CB8AC3E}">
        <p14:creationId xmlns:p14="http://schemas.microsoft.com/office/powerpoint/2010/main" val="62275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BCE4BD-D403-4B55-AA51-2AD32CF36137}" type="datetimeFigureOut">
              <a:rPr lang="es-MX" smtClean="0"/>
              <a:t>23/11/2020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119551D-FBAF-4107-BFA3-CA34B2AAD0D1}" type="slidenum">
              <a:rPr lang="es-MX" smtClean="0"/>
              <a:t>‹Nº›</a:t>
            </a:fld>
            <a:endParaRPr lang="es-MX"/>
          </a:p>
        </p:txBody>
      </p:sp>
    </p:spTree>
    <p:extLst>
      <p:ext uri="{BB962C8B-B14F-4D97-AF65-F5344CB8AC3E}">
        <p14:creationId xmlns:p14="http://schemas.microsoft.com/office/powerpoint/2010/main" val="345930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BCE4BD-D403-4B55-AA51-2AD32CF36137}" type="datetimeFigureOut">
              <a:rPr lang="es-MX" smtClean="0"/>
              <a:t>23/11/2020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119551D-FBAF-4107-BFA3-CA34B2AAD0D1}" type="slidenum">
              <a:rPr lang="es-MX" smtClean="0"/>
              <a:t>‹Nº›</a:t>
            </a:fld>
            <a:endParaRPr lang="es-MX"/>
          </a:p>
        </p:txBody>
      </p:sp>
    </p:spTree>
    <p:extLst>
      <p:ext uri="{BB962C8B-B14F-4D97-AF65-F5344CB8AC3E}">
        <p14:creationId xmlns:p14="http://schemas.microsoft.com/office/powerpoint/2010/main" val="375578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CE4BD-D403-4B55-AA51-2AD32CF36137}" type="datetimeFigureOut">
              <a:rPr lang="es-MX" smtClean="0"/>
              <a:t>23/11/2020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9551D-FBAF-4107-BFA3-CA34B2AAD0D1}" type="slidenum">
              <a:rPr lang="es-MX" smtClean="0"/>
              <a:t>‹Nº›</a:t>
            </a:fld>
            <a:endParaRPr lang="es-MX"/>
          </a:p>
        </p:txBody>
      </p:sp>
    </p:spTree>
    <p:extLst>
      <p:ext uri="{BB962C8B-B14F-4D97-AF65-F5344CB8AC3E}">
        <p14:creationId xmlns:p14="http://schemas.microsoft.com/office/powerpoint/2010/main" val="295266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11" Type="http://schemas.openxmlformats.org/officeDocument/2006/relationships/image" Target="../media/image69.png"/><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7.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s>
</file>

<file path=ppt/slides/_rels/slide1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3" Type="http://schemas.microsoft.com/office/2007/relationships/hdphoto" Target="../media/hdphoto8.wdp"/><Relationship Id="rId7" Type="http://schemas.openxmlformats.org/officeDocument/2006/relationships/image" Target="../media/image84.jpe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jpeg"/></Relationships>
</file>

<file path=ppt/slides/_rels/slide14.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10" Type="http://schemas.openxmlformats.org/officeDocument/2006/relationships/image" Target="../media/image94.jpeg"/><Relationship Id="rId4" Type="http://schemas.openxmlformats.org/officeDocument/2006/relationships/image" Target="../media/image88.jpeg"/><Relationship Id="rId9" Type="http://schemas.openxmlformats.org/officeDocument/2006/relationships/image" Target="../media/image93.jpeg"/></Relationships>
</file>

<file path=ppt/slides/_rels/slide15.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image" Target="../media/image94.jpeg"/><Relationship Id="rId1" Type="http://schemas.openxmlformats.org/officeDocument/2006/relationships/slideLayout" Target="../slideLayouts/slideLayout7.xml"/><Relationship Id="rId6" Type="http://schemas.openxmlformats.org/officeDocument/2006/relationships/image" Target="../media/image98.jpeg"/><Relationship Id="rId11" Type="http://schemas.openxmlformats.org/officeDocument/2006/relationships/image" Target="../media/image103.jpeg"/><Relationship Id="rId5" Type="http://schemas.openxmlformats.org/officeDocument/2006/relationships/image" Target="../media/image97.jpeg"/><Relationship Id="rId10" Type="http://schemas.openxmlformats.org/officeDocument/2006/relationships/image" Target="../media/image102.jpeg"/><Relationship Id="rId4" Type="http://schemas.openxmlformats.org/officeDocument/2006/relationships/image" Target="../media/image96.jpeg"/><Relationship Id="rId9" Type="http://schemas.openxmlformats.org/officeDocument/2006/relationships/image" Target="../media/image101.jpeg"/></Relationships>
</file>

<file path=ppt/slides/_rels/slide16.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05.jpeg"/><Relationship Id="rId7" Type="http://schemas.openxmlformats.org/officeDocument/2006/relationships/image" Target="../media/image109.jpeg"/><Relationship Id="rId2"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image" Target="../media/image107.jpeg"/><Relationship Id="rId10" Type="http://schemas.microsoft.com/office/2007/relationships/hdphoto" Target="../media/hdphoto9.wdp"/><Relationship Id="rId4" Type="http://schemas.openxmlformats.org/officeDocument/2006/relationships/image" Target="../media/image106.jpeg"/><Relationship Id="rId9" Type="http://schemas.openxmlformats.org/officeDocument/2006/relationships/image" Target="../media/image1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jpeg"/><Relationship Id="rId11" Type="http://schemas.microsoft.com/office/2007/relationships/hdphoto" Target="../media/hdphoto5.wdp"/><Relationship Id="rId5" Type="http://schemas.microsoft.com/office/2007/relationships/hdphoto" Target="../media/hdphoto3.wdp"/><Relationship Id="rId10" Type="http://schemas.openxmlformats.org/officeDocument/2006/relationships/image" Target="../media/image36.png"/><Relationship Id="rId4" Type="http://schemas.openxmlformats.org/officeDocument/2006/relationships/image" Target="../media/image32.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microsoft.com/office/2007/relationships/hdphoto" Target="../media/hdphoto6.wdp"/><Relationship Id="rId9" Type="http://schemas.openxmlformats.org/officeDocument/2006/relationships/image" Target="../media/image43.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jpeg"/><Relationship Id="rId7" Type="http://schemas.openxmlformats.org/officeDocument/2006/relationships/image" Target="../media/image44.pn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42.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SHIBA\Pictures\DECORAX\edificaciones del mundo\38110726-mujer-alegre-linda-azafata-de-uniforme-azul-y-rojo-gesticulando-salidas-de-emergencia-en-el-avió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470" y="3554276"/>
            <a:ext cx="1756242" cy="28270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OSHIBA\Pictures\DECORAX\edificaciones del mundo\azafata-uniforme-billetes-avion_1270-4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872" y="241690"/>
            <a:ext cx="2097741" cy="13973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OSHIBA\Pictures\DECORAX\edificaciones del mundo\stock-vector-young-and-pretty-brunette-air-hostess-in-blue-uniform-in-a-circle-2856627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903"/>
          <a:stretch/>
        </p:blipFill>
        <p:spPr bwMode="auto">
          <a:xfrm>
            <a:off x="35496" y="116632"/>
            <a:ext cx="3168352" cy="3044869"/>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275856" y="404664"/>
            <a:ext cx="2880320" cy="2185214"/>
          </a:xfrm>
          <a:prstGeom prst="rect">
            <a:avLst/>
          </a:prstGeom>
          <a:noFill/>
          <a:ln w="38100">
            <a:solidFill>
              <a:srgbClr val="0070C0"/>
            </a:solidFill>
            <a:prstDash val="dash"/>
          </a:ln>
        </p:spPr>
        <p:txBody>
          <a:bodyPr wrap="square" rtlCol="0">
            <a:spAutoFit/>
          </a:bodyPr>
          <a:lstStyle/>
          <a:p>
            <a:pPr algn="just"/>
            <a:r>
              <a:rPr lang="es-MX" sz="2400" dirty="0" smtClean="0">
                <a:latin typeface="Cooper Black" panose="0208090404030B020404" pitchFamily="18" charset="0"/>
              </a:rPr>
              <a:t>Hola </a:t>
            </a:r>
          </a:p>
          <a:p>
            <a:pPr algn="just"/>
            <a:r>
              <a:rPr lang="es-MX" sz="1400" dirty="0" smtClean="0">
                <a:latin typeface="Century Gothic" panose="020B0502020202020204" pitchFamily="34" charset="0"/>
              </a:rPr>
              <a:t>Estaremos esta semana realizando algunos viajes por varios países del mundo, por nuestro país y ciudad. </a:t>
            </a:r>
          </a:p>
          <a:p>
            <a:pPr algn="just"/>
            <a:r>
              <a:rPr lang="es-MX" sz="1400" dirty="0" smtClean="0">
                <a:latin typeface="Century Gothic" panose="020B0502020202020204" pitchFamily="34" charset="0"/>
              </a:rPr>
              <a:t>Te invito a divertirte y realizar las actividades que se proponen.  </a:t>
            </a:r>
          </a:p>
          <a:p>
            <a:pPr algn="just"/>
            <a:endParaRPr lang="es-MX" sz="1400" dirty="0">
              <a:latin typeface="Century Gothic" panose="020B0502020202020204" pitchFamily="34" charset="0"/>
            </a:endParaRPr>
          </a:p>
        </p:txBody>
      </p:sp>
      <p:sp>
        <p:nvSpPr>
          <p:cNvPr id="5" name="4 CuadroTexto"/>
          <p:cNvSpPr txBox="1"/>
          <p:nvPr/>
        </p:nvSpPr>
        <p:spPr>
          <a:xfrm>
            <a:off x="6602872" y="1772816"/>
            <a:ext cx="2289608" cy="1015663"/>
          </a:xfrm>
          <a:prstGeom prst="rect">
            <a:avLst/>
          </a:prstGeom>
          <a:solidFill>
            <a:schemeClr val="accent6">
              <a:lumMod val="40000"/>
              <a:lumOff val="60000"/>
            </a:schemeClr>
          </a:solidFill>
        </p:spPr>
        <p:txBody>
          <a:bodyPr wrap="square" rtlCol="0">
            <a:spAutoFit/>
          </a:bodyPr>
          <a:lstStyle/>
          <a:p>
            <a:pPr algn="just"/>
            <a:r>
              <a:rPr lang="es-MX" sz="1200" dirty="0" smtClean="0">
                <a:latin typeface="Century Gothic" panose="020B0502020202020204" pitchFamily="34" charset="0"/>
              </a:rPr>
              <a:t>Si ya tienes listos  tus boletos de avión para abordar,  puedes subir con nosotros </a:t>
            </a:r>
            <a:r>
              <a:rPr lang="es-MX" sz="1200" dirty="0">
                <a:latin typeface="Century Gothic" panose="020B0502020202020204" pitchFamily="34" charset="0"/>
              </a:rPr>
              <a:t>a</a:t>
            </a:r>
            <a:r>
              <a:rPr lang="es-MX" sz="1200" dirty="0" smtClean="0">
                <a:latin typeface="Century Gothic" panose="020B0502020202020204" pitchFamily="34" charset="0"/>
              </a:rPr>
              <a:t> este  Maravilloso Viaje.</a:t>
            </a:r>
          </a:p>
          <a:p>
            <a:pPr algn="just"/>
            <a:endParaRPr lang="es-MX" sz="1200" dirty="0">
              <a:latin typeface="Century Gothic" panose="020B0502020202020204" pitchFamily="34" charset="0"/>
            </a:endParaRPr>
          </a:p>
        </p:txBody>
      </p:sp>
      <p:sp>
        <p:nvSpPr>
          <p:cNvPr id="6" name="5 CuadroTexto"/>
          <p:cNvSpPr txBox="1"/>
          <p:nvPr/>
        </p:nvSpPr>
        <p:spPr>
          <a:xfrm>
            <a:off x="2195736" y="3356992"/>
            <a:ext cx="5256584" cy="369332"/>
          </a:xfrm>
          <a:prstGeom prst="rect">
            <a:avLst/>
          </a:prstGeom>
          <a:solidFill>
            <a:schemeClr val="accent3">
              <a:lumMod val="60000"/>
              <a:lumOff val="40000"/>
            </a:schemeClr>
          </a:solidFill>
        </p:spPr>
        <p:txBody>
          <a:bodyPr wrap="square" rtlCol="0">
            <a:spAutoFit/>
          </a:bodyPr>
          <a:lstStyle/>
          <a:p>
            <a:pPr algn="ctr"/>
            <a:r>
              <a:rPr lang="es-MX" dirty="0" smtClean="0">
                <a:latin typeface="Berlin Sans FB" panose="020E0602020502020306" pitchFamily="34" charset="0"/>
              </a:rPr>
              <a:t>Bienvenido  a  nuestra  aerolínea  “Del Saltito”</a:t>
            </a:r>
            <a:endParaRPr lang="es-MX" dirty="0">
              <a:latin typeface="Berlin Sans FB" panose="020E0602020502020306" pitchFamily="34" charset="0"/>
            </a:endParaRPr>
          </a:p>
        </p:txBody>
      </p:sp>
      <p:sp>
        <p:nvSpPr>
          <p:cNvPr id="10" name="9 CuadroTexto"/>
          <p:cNvSpPr txBox="1"/>
          <p:nvPr/>
        </p:nvSpPr>
        <p:spPr>
          <a:xfrm>
            <a:off x="2195735" y="3861048"/>
            <a:ext cx="6696745" cy="461665"/>
          </a:xfrm>
          <a:prstGeom prst="rect">
            <a:avLst/>
          </a:prstGeom>
          <a:solidFill>
            <a:schemeClr val="bg1">
              <a:lumMod val="95000"/>
            </a:schemeClr>
          </a:solidFill>
        </p:spPr>
        <p:txBody>
          <a:bodyPr wrap="square" rtlCol="0">
            <a:spAutoFit/>
          </a:bodyPr>
          <a:lstStyle/>
          <a:p>
            <a:pPr algn="just"/>
            <a:r>
              <a:rPr lang="es-MX" sz="1200" dirty="0" smtClean="0">
                <a:latin typeface="Century Gothic" panose="020B0502020202020204" pitchFamily="34" charset="0"/>
              </a:rPr>
              <a:t>Por  favor  elige las medidas de prevención de accidentes que debes  realizar para  tener un despegue  </a:t>
            </a:r>
            <a:r>
              <a:rPr lang="es-MX" sz="1200" b="1" dirty="0" smtClean="0">
                <a:latin typeface="Century Gothic" panose="020B0502020202020204" pitchFamily="34" charset="0"/>
              </a:rPr>
              <a:t>EXITOSO Y  SEGURO</a:t>
            </a:r>
            <a:r>
              <a:rPr lang="es-MX" sz="1200" dirty="0" smtClean="0">
                <a:latin typeface="Century Gothic" panose="020B0502020202020204" pitchFamily="34" charset="0"/>
              </a:rPr>
              <a:t>.     Rodea de</a:t>
            </a:r>
            <a:r>
              <a:rPr lang="es-MX" sz="1200" b="1" dirty="0" smtClean="0">
                <a:latin typeface="Century Gothic" panose="020B0502020202020204" pitchFamily="34" charset="0"/>
              </a:rPr>
              <a:t> rojo </a:t>
            </a:r>
            <a:r>
              <a:rPr lang="es-MX" sz="1200" dirty="0" smtClean="0">
                <a:latin typeface="Century Gothic" panose="020B0502020202020204" pitchFamily="34" charset="0"/>
              </a:rPr>
              <a:t>las acciones </a:t>
            </a:r>
            <a:r>
              <a:rPr lang="es-MX" sz="1200" b="1" dirty="0" smtClean="0">
                <a:latin typeface="Century Gothic" panose="020B0502020202020204" pitchFamily="34" charset="0"/>
              </a:rPr>
              <a:t>correctas.</a:t>
            </a:r>
            <a:endParaRPr lang="es-MX" sz="1200" b="1" dirty="0">
              <a:latin typeface="Century Gothic" panose="020B0502020202020204" pitchFamily="34" charset="0"/>
            </a:endParaRPr>
          </a:p>
        </p:txBody>
      </p:sp>
      <p:pic>
        <p:nvPicPr>
          <p:cNvPr id="3077" name="Picture 5" descr="C:\Users\TOSHIBA\Pictures\DECORAX\edificaciones del mundo\57493255-simple-caricatura-del-pasajero-sentado-incómodo-contra-la-silla-de-un-hombre-mayor-que-duerme-en-un-av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7306" y="5517232"/>
            <a:ext cx="1170601" cy="8273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TOSHIBA\Pictures\DECORAX\edificaciones del mundo\avia-pasajeros-azafata-embarque-ofrece-comida-al-hombre-sentado-fondo-dibujos-animados-tablero-avion_80590-692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043" t="14643" r="50812" b="27368"/>
          <a:stretch/>
        </p:blipFill>
        <p:spPr bwMode="auto">
          <a:xfrm>
            <a:off x="2214729" y="4365104"/>
            <a:ext cx="1080120" cy="84377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2290" y="4437112"/>
            <a:ext cx="1009103" cy="82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7547" y="5661248"/>
            <a:ext cx="833120" cy="754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descr="C:\Users\TOSHIBA\Pictures\DECORAX\edificaciones del mundo\pasajeros-en-el-avión-12366329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824" t="-1" r="1297" b="4195"/>
          <a:stretch/>
        </p:blipFill>
        <p:spPr bwMode="auto">
          <a:xfrm>
            <a:off x="5530919" y="4365104"/>
            <a:ext cx="1250513" cy="871961"/>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TOSHIBA\Pictures\DECORAX\edificaciones del mundo\Journeys-jumbo-1024x589.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553" r="9943" b="12270"/>
          <a:stretch/>
        </p:blipFill>
        <p:spPr bwMode="auto">
          <a:xfrm>
            <a:off x="3779912" y="5589240"/>
            <a:ext cx="1023199" cy="7882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8910" y="5661248"/>
            <a:ext cx="785043" cy="78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1" name="Picture 19" descr="C:\Users\TOSHIBA\Pictures\DECORAX\edificaciones del mundo\avion-practicando-protocolos-seguridad-salud-distanciamiento-social-dividiendo-pessengers-vaciar-asiento-medio-concepto-ilusion-vuelo_152995-339.jpg"/>
          <p:cNvPicPr>
            <a:picLocks noChangeAspect="1" noChangeArrowheads="1"/>
          </p:cNvPicPr>
          <p:nvPr/>
        </p:nvPicPr>
        <p:blipFill rotWithShape="1">
          <a:blip r:embed="rId12">
            <a:extLst>
              <a:ext uri="{28A0092B-C50C-407E-A947-70E740481C1C}">
                <a14:useLocalDpi xmlns:a14="http://schemas.microsoft.com/office/drawing/2010/main" val="0"/>
              </a:ext>
            </a:extLst>
          </a:blip>
          <a:srcRect l="16740" t="34353" r="50996" b="34388"/>
          <a:stretch/>
        </p:blipFill>
        <p:spPr bwMode="auto">
          <a:xfrm>
            <a:off x="2195736" y="5661248"/>
            <a:ext cx="1099113" cy="744344"/>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4521" y="4437112"/>
            <a:ext cx="933464" cy="79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2070713" y="5229200"/>
            <a:ext cx="1277151" cy="369332"/>
          </a:xfrm>
          <a:prstGeom prst="rect">
            <a:avLst/>
          </a:prstGeom>
          <a:solidFill>
            <a:schemeClr val="accent4">
              <a:lumMod val="40000"/>
              <a:lumOff val="60000"/>
            </a:schemeClr>
          </a:solidFill>
        </p:spPr>
        <p:txBody>
          <a:bodyPr wrap="square" rtlCol="0">
            <a:spAutoFit/>
          </a:bodyPr>
          <a:lstStyle/>
          <a:p>
            <a:pPr algn="ctr"/>
            <a:r>
              <a:rPr lang="es-MX" sz="900" dirty="0" smtClean="0">
                <a:latin typeface="Century Gothic" panose="020B0502020202020204" pitchFamily="34" charset="0"/>
              </a:rPr>
              <a:t>Solicitar ayuda  a la azafata</a:t>
            </a:r>
            <a:endParaRPr lang="es-MX" sz="900" dirty="0">
              <a:latin typeface="Century Gothic" panose="020B0502020202020204" pitchFamily="34" charset="0"/>
            </a:endParaRPr>
          </a:p>
        </p:txBody>
      </p:sp>
      <p:sp>
        <p:nvSpPr>
          <p:cNvPr id="29" name="28 CuadroTexto"/>
          <p:cNvSpPr txBox="1"/>
          <p:nvPr/>
        </p:nvSpPr>
        <p:spPr>
          <a:xfrm>
            <a:off x="3718265" y="5229200"/>
            <a:ext cx="1277151" cy="230832"/>
          </a:xfrm>
          <a:prstGeom prst="rect">
            <a:avLst/>
          </a:prstGeom>
          <a:solidFill>
            <a:schemeClr val="accent4">
              <a:lumMod val="40000"/>
              <a:lumOff val="60000"/>
            </a:schemeClr>
          </a:solidFill>
        </p:spPr>
        <p:txBody>
          <a:bodyPr wrap="square" rtlCol="0">
            <a:spAutoFit/>
          </a:bodyPr>
          <a:lstStyle/>
          <a:p>
            <a:pPr algn="ctr"/>
            <a:r>
              <a:rPr lang="es-MX" sz="900" dirty="0" smtClean="0">
                <a:latin typeface="Century Gothic" panose="020B0502020202020204" pitchFamily="34" charset="0"/>
              </a:rPr>
              <a:t>Llevar armas</a:t>
            </a:r>
            <a:endParaRPr lang="es-MX" sz="900" dirty="0">
              <a:latin typeface="Century Gothic" panose="020B0502020202020204" pitchFamily="34" charset="0"/>
            </a:endParaRPr>
          </a:p>
        </p:txBody>
      </p:sp>
      <p:sp>
        <p:nvSpPr>
          <p:cNvPr id="30" name="29 CuadroTexto"/>
          <p:cNvSpPr txBox="1"/>
          <p:nvPr/>
        </p:nvSpPr>
        <p:spPr>
          <a:xfrm>
            <a:off x="5544107" y="5229200"/>
            <a:ext cx="1277151" cy="369332"/>
          </a:xfrm>
          <a:prstGeom prst="rect">
            <a:avLst/>
          </a:prstGeom>
          <a:solidFill>
            <a:schemeClr val="accent4">
              <a:lumMod val="40000"/>
              <a:lumOff val="60000"/>
            </a:schemeClr>
          </a:solidFill>
        </p:spPr>
        <p:txBody>
          <a:bodyPr wrap="square" rtlCol="0">
            <a:spAutoFit/>
          </a:bodyPr>
          <a:lstStyle/>
          <a:p>
            <a:pPr algn="ctr"/>
            <a:r>
              <a:rPr lang="es-MX" sz="900" dirty="0" smtClean="0">
                <a:latin typeface="Century Gothic" panose="020B0502020202020204" pitchFamily="34" charset="0"/>
              </a:rPr>
              <a:t>Sentarse  correctamente</a:t>
            </a:r>
            <a:endParaRPr lang="es-MX" sz="900" dirty="0">
              <a:latin typeface="Century Gothic" panose="020B0502020202020204" pitchFamily="34" charset="0"/>
            </a:endParaRPr>
          </a:p>
        </p:txBody>
      </p:sp>
      <p:sp>
        <p:nvSpPr>
          <p:cNvPr id="31" name="30 CuadroTexto"/>
          <p:cNvSpPr txBox="1"/>
          <p:nvPr/>
        </p:nvSpPr>
        <p:spPr>
          <a:xfrm>
            <a:off x="7109100" y="5229200"/>
            <a:ext cx="1591513" cy="230832"/>
          </a:xfrm>
          <a:prstGeom prst="rect">
            <a:avLst/>
          </a:prstGeom>
          <a:solidFill>
            <a:schemeClr val="accent4">
              <a:lumMod val="40000"/>
              <a:lumOff val="60000"/>
            </a:schemeClr>
          </a:solidFill>
        </p:spPr>
        <p:txBody>
          <a:bodyPr wrap="square" rtlCol="0">
            <a:spAutoFit/>
          </a:bodyPr>
          <a:lstStyle/>
          <a:p>
            <a:pPr algn="ctr"/>
            <a:r>
              <a:rPr lang="es-MX" sz="900" dirty="0" smtClean="0">
                <a:latin typeface="Century Gothic" panose="020B0502020202020204" pitchFamily="34" charset="0"/>
              </a:rPr>
              <a:t>Abrochar el cinturón</a:t>
            </a:r>
            <a:endParaRPr lang="es-MX" sz="900" dirty="0">
              <a:latin typeface="Century Gothic" panose="020B0502020202020204" pitchFamily="34" charset="0"/>
            </a:endParaRPr>
          </a:p>
        </p:txBody>
      </p:sp>
      <p:sp>
        <p:nvSpPr>
          <p:cNvPr id="32" name="31 CuadroTexto"/>
          <p:cNvSpPr txBox="1"/>
          <p:nvPr/>
        </p:nvSpPr>
        <p:spPr>
          <a:xfrm>
            <a:off x="6228184" y="6453336"/>
            <a:ext cx="1176571" cy="230832"/>
          </a:xfrm>
          <a:prstGeom prst="rect">
            <a:avLst/>
          </a:prstGeom>
          <a:solidFill>
            <a:schemeClr val="accent4">
              <a:lumMod val="40000"/>
              <a:lumOff val="60000"/>
            </a:schemeClr>
          </a:solidFill>
        </p:spPr>
        <p:txBody>
          <a:bodyPr wrap="square" rtlCol="0">
            <a:spAutoFit/>
          </a:bodyPr>
          <a:lstStyle/>
          <a:p>
            <a:pPr algn="ctr"/>
            <a:r>
              <a:rPr lang="es-MX" sz="900" dirty="0" smtClean="0">
                <a:latin typeface="Century Gothic" panose="020B0502020202020204" pitchFamily="34" charset="0"/>
              </a:rPr>
              <a:t>Apagar el celular</a:t>
            </a:r>
            <a:endParaRPr lang="es-MX" sz="900" dirty="0">
              <a:latin typeface="Century Gothic" panose="020B0502020202020204" pitchFamily="34" charset="0"/>
            </a:endParaRPr>
          </a:p>
        </p:txBody>
      </p:sp>
      <p:sp>
        <p:nvSpPr>
          <p:cNvPr id="33" name="32 CuadroTexto"/>
          <p:cNvSpPr txBox="1"/>
          <p:nvPr/>
        </p:nvSpPr>
        <p:spPr>
          <a:xfrm>
            <a:off x="5003072" y="6381328"/>
            <a:ext cx="1081096" cy="230832"/>
          </a:xfrm>
          <a:prstGeom prst="rect">
            <a:avLst/>
          </a:prstGeom>
          <a:solidFill>
            <a:schemeClr val="accent4">
              <a:lumMod val="40000"/>
              <a:lumOff val="60000"/>
            </a:schemeClr>
          </a:solidFill>
        </p:spPr>
        <p:txBody>
          <a:bodyPr wrap="square" rtlCol="0">
            <a:spAutoFit/>
          </a:bodyPr>
          <a:lstStyle/>
          <a:p>
            <a:pPr algn="ctr"/>
            <a:r>
              <a:rPr lang="es-MX" sz="900" dirty="0" smtClean="0">
                <a:latin typeface="Century Gothic" panose="020B0502020202020204" pitchFamily="34" charset="0"/>
              </a:rPr>
              <a:t>Prohibido fumar</a:t>
            </a:r>
            <a:endParaRPr lang="es-MX" sz="900" dirty="0">
              <a:latin typeface="Century Gothic" panose="020B0502020202020204" pitchFamily="34" charset="0"/>
            </a:endParaRPr>
          </a:p>
        </p:txBody>
      </p:sp>
      <p:sp>
        <p:nvSpPr>
          <p:cNvPr id="34" name="33 CuadroTexto"/>
          <p:cNvSpPr txBox="1"/>
          <p:nvPr/>
        </p:nvSpPr>
        <p:spPr>
          <a:xfrm>
            <a:off x="7619516" y="6330806"/>
            <a:ext cx="1344971" cy="338554"/>
          </a:xfrm>
          <a:prstGeom prst="rect">
            <a:avLst/>
          </a:prstGeom>
          <a:solidFill>
            <a:schemeClr val="accent4">
              <a:lumMod val="40000"/>
              <a:lumOff val="60000"/>
            </a:schemeClr>
          </a:solidFill>
        </p:spPr>
        <p:txBody>
          <a:bodyPr wrap="square" rtlCol="0">
            <a:spAutoFit/>
          </a:bodyPr>
          <a:lstStyle/>
          <a:p>
            <a:pPr algn="ctr"/>
            <a:r>
              <a:rPr lang="es-MX" sz="800" dirty="0" smtClean="0">
                <a:latin typeface="Century Gothic" panose="020B0502020202020204" pitchFamily="34" charset="0"/>
              </a:rPr>
              <a:t>Recostar el asiento lo mas que se pueda </a:t>
            </a:r>
            <a:endParaRPr lang="es-MX" sz="800" dirty="0">
              <a:latin typeface="Century Gothic" panose="020B0502020202020204" pitchFamily="34" charset="0"/>
            </a:endParaRPr>
          </a:p>
        </p:txBody>
      </p:sp>
      <p:sp>
        <p:nvSpPr>
          <p:cNvPr id="35" name="34 CuadroTexto"/>
          <p:cNvSpPr txBox="1"/>
          <p:nvPr/>
        </p:nvSpPr>
        <p:spPr>
          <a:xfrm>
            <a:off x="3635896" y="6381328"/>
            <a:ext cx="1287135" cy="230832"/>
          </a:xfrm>
          <a:prstGeom prst="rect">
            <a:avLst/>
          </a:prstGeom>
          <a:solidFill>
            <a:schemeClr val="accent4">
              <a:lumMod val="40000"/>
              <a:lumOff val="60000"/>
            </a:schemeClr>
          </a:solidFill>
        </p:spPr>
        <p:txBody>
          <a:bodyPr wrap="square" rtlCol="0">
            <a:spAutoFit/>
          </a:bodyPr>
          <a:lstStyle/>
          <a:p>
            <a:pPr algn="ctr"/>
            <a:r>
              <a:rPr lang="es-MX" sz="900" dirty="0" smtClean="0">
                <a:latin typeface="Century Gothic" panose="020B0502020202020204" pitchFamily="34" charset="0"/>
              </a:rPr>
              <a:t>Gritar  o  enojarte</a:t>
            </a:r>
            <a:endParaRPr lang="es-MX" sz="900" dirty="0">
              <a:latin typeface="Century Gothic" panose="020B0502020202020204" pitchFamily="34" charset="0"/>
            </a:endParaRPr>
          </a:p>
        </p:txBody>
      </p:sp>
      <p:sp>
        <p:nvSpPr>
          <p:cNvPr id="36" name="35 CuadroTexto"/>
          <p:cNvSpPr txBox="1"/>
          <p:nvPr/>
        </p:nvSpPr>
        <p:spPr>
          <a:xfrm>
            <a:off x="1979712" y="6381328"/>
            <a:ext cx="1477753" cy="230832"/>
          </a:xfrm>
          <a:prstGeom prst="rect">
            <a:avLst/>
          </a:prstGeom>
          <a:solidFill>
            <a:schemeClr val="accent4">
              <a:lumMod val="40000"/>
              <a:lumOff val="60000"/>
            </a:schemeClr>
          </a:solidFill>
        </p:spPr>
        <p:txBody>
          <a:bodyPr wrap="square" rtlCol="0">
            <a:spAutoFit/>
          </a:bodyPr>
          <a:lstStyle/>
          <a:p>
            <a:pPr algn="ctr"/>
            <a:r>
              <a:rPr lang="es-MX" sz="900" dirty="0" smtClean="0">
                <a:latin typeface="Century Gothic" panose="020B0502020202020204" pitchFamily="34" charset="0"/>
              </a:rPr>
              <a:t>Platicar  por  celular</a:t>
            </a:r>
            <a:endParaRPr lang="es-MX" sz="900" dirty="0">
              <a:latin typeface="Century Gothic" panose="020B0502020202020204" pitchFamily="34" charset="0"/>
            </a:endParaRPr>
          </a:p>
        </p:txBody>
      </p:sp>
      <p:sp>
        <p:nvSpPr>
          <p:cNvPr id="8" name="7 CuadroTexto"/>
          <p:cNvSpPr txBox="1"/>
          <p:nvPr/>
        </p:nvSpPr>
        <p:spPr>
          <a:xfrm>
            <a:off x="8755910" y="-9469"/>
            <a:ext cx="38809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t>1</a:t>
            </a:r>
            <a:endParaRPr lang="es-MX" b="1" dirty="0"/>
          </a:p>
        </p:txBody>
      </p:sp>
    </p:spTree>
    <p:extLst>
      <p:ext uri="{BB962C8B-B14F-4D97-AF65-F5344CB8AC3E}">
        <p14:creationId xmlns:p14="http://schemas.microsoft.com/office/powerpoint/2010/main" val="116404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OSHIBA\Pictures\DECORAX\edificaciones del mundo\descarga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56" y="476672"/>
            <a:ext cx="2088232" cy="1483744"/>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TOSHIBA\Pictures\DECORAX\edificaciones del mundo\descarg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381" y="375164"/>
            <a:ext cx="2097410" cy="158525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TOSHIBA\Pictures\DECORAX\edificaciones del mundo\descarga.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68" t="11689" r="12585" b="16670"/>
          <a:stretch/>
        </p:blipFill>
        <p:spPr bwMode="auto">
          <a:xfrm>
            <a:off x="6444208" y="4544704"/>
            <a:ext cx="1758096" cy="17426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3 Conector recto"/>
          <p:cNvCxnSpPr/>
          <p:nvPr/>
        </p:nvCxnSpPr>
        <p:spPr>
          <a:xfrm>
            <a:off x="6882619" y="4885410"/>
            <a:ext cx="889574" cy="1085687"/>
          </a:xfrm>
          <a:prstGeom prst="line">
            <a:avLst/>
          </a:prstGeom>
        </p:spPr>
        <p:style>
          <a:lnRef idx="2">
            <a:schemeClr val="dk1"/>
          </a:lnRef>
          <a:fillRef idx="0">
            <a:schemeClr val="dk1"/>
          </a:fillRef>
          <a:effectRef idx="1">
            <a:schemeClr val="dk1"/>
          </a:effectRef>
          <a:fontRef idx="minor">
            <a:schemeClr val="tx1"/>
          </a:fontRef>
        </p:style>
      </p:cxnSp>
      <p:cxnSp>
        <p:nvCxnSpPr>
          <p:cNvPr id="8" name="7 Conector recto"/>
          <p:cNvCxnSpPr/>
          <p:nvPr/>
        </p:nvCxnSpPr>
        <p:spPr>
          <a:xfrm>
            <a:off x="6660232" y="5416041"/>
            <a:ext cx="1404156" cy="0"/>
          </a:xfrm>
          <a:prstGeom prst="line">
            <a:avLst/>
          </a:prstGeom>
        </p:spPr>
        <p:style>
          <a:lnRef idx="2">
            <a:schemeClr val="dk1"/>
          </a:lnRef>
          <a:fillRef idx="0">
            <a:schemeClr val="dk1"/>
          </a:fillRef>
          <a:effectRef idx="1">
            <a:schemeClr val="dk1"/>
          </a:effectRef>
          <a:fontRef idx="minor">
            <a:schemeClr val="tx1"/>
          </a:fontRef>
        </p:style>
      </p:cxnSp>
      <p:cxnSp>
        <p:nvCxnSpPr>
          <p:cNvPr id="11" name="10 Conector recto"/>
          <p:cNvCxnSpPr/>
          <p:nvPr/>
        </p:nvCxnSpPr>
        <p:spPr>
          <a:xfrm flipH="1">
            <a:off x="6785133" y="4885410"/>
            <a:ext cx="1099235" cy="1027900"/>
          </a:xfrm>
          <a:prstGeom prst="line">
            <a:avLst/>
          </a:prstGeom>
        </p:spPr>
        <p:style>
          <a:lnRef idx="2">
            <a:schemeClr val="dk1"/>
          </a:lnRef>
          <a:fillRef idx="0">
            <a:schemeClr val="dk1"/>
          </a:fillRef>
          <a:effectRef idx="1">
            <a:schemeClr val="dk1"/>
          </a:effectRef>
          <a:fontRef idx="minor">
            <a:schemeClr val="tx1"/>
          </a:fontRef>
        </p:style>
      </p:cxnSp>
      <p:cxnSp>
        <p:nvCxnSpPr>
          <p:cNvPr id="16" name="15 Conector recto"/>
          <p:cNvCxnSpPr/>
          <p:nvPr/>
        </p:nvCxnSpPr>
        <p:spPr>
          <a:xfrm>
            <a:off x="7297778" y="4743580"/>
            <a:ext cx="0" cy="1421724"/>
          </a:xfrm>
          <a:prstGeom prst="line">
            <a:avLst/>
          </a:prstGeom>
        </p:spPr>
        <p:style>
          <a:lnRef idx="2">
            <a:schemeClr val="dk1"/>
          </a:lnRef>
          <a:fillRef idx="0">
            <a:schemeClr val="dk1"/>
          </a:fillRef>
          <a:effectRef idx="1">
            <a:schemeClr val="dk1"/>
          </a:effectRef>
          <a:fontRef idx="minor">
            <a:schemeClr val="tx1"/>
          </a:fontRef>
        </p:style>
      </p:cxnSp>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43" y="2417384"/>
            <a:ext cx="2066726" cy="197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25 Conector recto"/>
          <p:cNvCxnSpPr/>
          <p:nvPr/>
        </p:nvCxnSpPr>
        <p:spPr>
          <a:xfrm>
            <a:off x="745072" y="2811777"/>
            <a:ext cx="597072" cy="647019"/>
          </a:xfrm>
          <a:prstGeom prst="line">
            <a:avLst/>
          </a:prstGeom>
          <a:ln>
            <a:solidFill>
              <a:schemeClr val="bg2">
                <a:lumMod val="25000"/>
              </a:schemeClr>
            </a:solidFill>
          </a:ln>
        </p:spPr>
        <p:style>
          <a:lnRef idx="2">
            <a:schemeClr val="dk1"/>
          </a:lnRef>
          <a:fillRef idx="0">
            <a:schemeClr val="dk1"/>
          </a:fillRef>
          <a:effectRef idx="1">
            <a:schemeClr val="dk1"/>
          </a:effectRef>
          <a:fontRef idx="minor">
            <a:schemeClr val="tx1"/>
          </a:fontRef>
        </p:style>
      </p:cxnSp>
      <p:cxnSp>
        <p:nvCxnSpPr>
          <p:cNvPr id="32" name="31 Conector recto"/>
          <p:cNvCxnSpPr/>
          <p:nvPr/>
        </p:nvCxnSpPr>
        <p:spPr>
          <a:xfrm flipV="1">
            <a:off x="1384885" y="3315833"/>
            <a:ext cx="783846" cy="142963"/>
          </a:xfrm>
          <a:prstGeom prst="line">
            <a:avLst/>
          </a:prstGeom>
          <a:ln>
            <a:solidFill>
              <a:schemeClr val="bg2">
                <a:lumMod val="25000"/>
              </a:schemeClr>
            </a:solidFill>
          </a:ln>
        </p:spPr>
        <p:style>
          <a:lnRef idx="2">
            <a:schemeClr val="dk1"/>
          </a:lnRef>
          <a:fillRef idx="0">
            <a:schemeClr val="dk1"/>
          </a:fillRef>
          <a:effectRef idx="1">
            <a:schemeClr val="dk1"/>
          </a:effectRef>
          <a:fontRef idx="minor">
            <a:schemeClr val="tx1"/>
          </a:fontRef>
        </p:style>
      </p:cxnSp>
      <p:cxnSp>
        <p:nvCxnSpPr>
          <p:cNvPr id="36" name="35 Conector recto"/>
          <p:cNvCxnSpPr/>
          <p:nvPr/>
        </p:nvCxnSpPr>
        <p:spPr>
          <a:xfrm flipH="1">
            <a:off x="1066364" y="3452643"/>
            <a:ext cx="296415" cy="592208"/>
          </a:xfrm>
          <a:prstGeom prst="line">
            <a:avLst/>
          </a:prstGeom>
          <a:ln>
            <a:solidFill>
              <a:schemeClr val="bg2">
                <a:lumMod val="25000"/>
              </a:schemeClr>
            </a:solidFill>
          </a:ln>
        </p:spPr>
        <p:style>
          <a:lnRef idx="2">
            <a:schemeClr val="dk1"/>
          </a:lnRef>
          <a:fillRef idx="0">
            <a:schemeClr val="dk1"/>
          </a:fillRef>
          <a:effectRef idx="1">
            <a:schemeClr val="dk1"/>
          </a:effectRef>
          <a:fontRef idx="minor">
            <a:schemeClr val="tx1"/>
          </a:fontRef>
        </p:style>
      </p:cxnSp>
      <p:pic>
        <p:nvPicPr>
          <p:cNvPr id="14343" name="Picture 7" descr="C:\Users\TOSHIBA\Pictures\DECORAX\edificaciones del mundo\ilustracion-vectorial-de-una-pizza-libro-para-colorear-de-blanco-y-negro-pagina-rg4de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0813"/>
          <a:stretch/>
        </p:blipFill>
        <p:spPr bwMode="auto">
          <a:xfrm>
            <a:off x="429507" y="4697974"/>
            <a:ext cx="1931798" cy="186223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41 Conector recto"/>
          <p:cNvCxnSpPr/>
          <p:nvPr/>
        </p:nvCxnSpPr>
        <p:spPr>
          <a:xfrm>
            <a:off x="1395406" y="4769982"/>
            <a:ext cx="0" cy="1683354"/>
          </a:xfrm>
          <a:prstGeom prst="line">
            <a:avLst/>
          </a:prstGeom>
        </p:spPr>
        <p:style>
          <a:lnRef idx="2">
            <a:schemeClr val="dk1"/>
          </a:lnRef>
          <a:fillRef idx="0">
            <a:schemeClr val="dk1"/>
          </a:fillRef>
          <a:effectRef idx="1">
            <a:schemeClr val="dk1"/>
          </a:effectRef>
          <a:fontRef idx="minor">
            <a:schemeClr val="tx1"/>
          </a:fontRef>
        </p:style>
      </p:cxnSp>
      <p:cxnSp>
        <p:nvCxnSpPr>
          <p:cNvPr id="45" name="44 Conector recto"/>
          <p:cNvCxnSpPr/>
          <p:nvPr/>
        </p:nvCxnSpPr>
        <p:spPr>
          <a:xfrm>
            <a:off x="611560" y="5661248"/>
            <a:ext cx="1609632" cy="0"/>
          </a:xfrm>
          <a:prstGeom prst="line">
            <a:avLst/>
          </a:prstGeom>
        </p:spPr>
        <p:style>
          <a:lnRef idx="2">
            <a:schemeClr val="dk1"/>
          </a:lnRef>
          <a:fillRef idx="0">
            <a:schemeClr val="dk1"/>
          </a:fillRef>
          <a:effectRef idx="1">
            <a:schemeClr val="dk1"/>
          </a:effectRef>
          <a:fontRef idx="minor">
            <a:schemeClr val="tx1"/>
          </a:fontRef>
        </p:style>
      </p:cxnSp>
      <p:pic>
        <p:nvPicPr>
          <p:cNvPr id="14348" name="Picture 8" descr="C:\Users\TOSHIBA\Pictures\DECORAX\edificaciones del mundo\images.png"/>
          <p:cNvPicPr>
            <a:picLocks noChangeAspect="1" noChangeArrowheads="1"/>
          </p:cNvPicPr>
          <p:nvPr/>
        </p:nvPicPr>
        <p:blipFill rotWithShape="1">
          <a:blip r:embed="rId7">
            <a:graysc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58399" t="43172" b="22208"/>
          <a:stretch/>
        </p:blipFill>
        <p:spPr bwMode="auto">
          <a:xfrm>
            <a:off x="3347864" y="548312"/>
            <a:ext cx="2481269" cy="1238956"/>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9" descr="C:\Users\TOSHIBA\Pictures\DECORAX\edificaciones del mundo\pizza-italiana.png"/>
          <p:cNvPicPr>
            <a:picLocks noChangeAspect="1" noChangeArrowheads="1"/>
          </p:cNvPicPr>
          <p:nvPr/>
        </p:nvPicPr>
        <p:blipFill rotWithShape="1">
          <a:blip r:embed="rId9">
            <a:extLst>
              <a:ext uri="{28A0092B-C50C-407E-A947-70E740481C1C}">
                <a14:useLocalDpi xmlns:a14="http://schemas.microsoft.com/office/drawing/2010/main" val="0"/>
              </a:ext>
            </a:extLst>
          </a:blip>
          <a:srcRect l="10151" t="17039" r="9820" b="19155"/>
          <a:stretch/>
        </p:blipFill>
        <p:spPr bwMode="auto">
          <a:xfrm>
            <a:off x="2991492" y="4961407"/>
            <a:ext cx="2388983" cy="1491929"/>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9952" y="4953987"/>
            <a:ext cx="746057" cy="61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72747" y="2482439"/>
            <a:ext cx="18669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53" name="14352 CuadroTexto"/>
          <p:cNvSpPr txBox="1"/>
          <p:nvPr/>
        </p:nvSpPr>
        <p:spPr>
          <a:xfrm>
            <a:off x="2991492" y="2312293"/>
            <a:ext cx="3452716" cy="1692771"/>
          </a:xfrm>
          <a:prstGeom prst="rect">
            <a:avLst/>
          </a:prstGeom>
          <a:solidFill>
            <a:schemeClr val="accent6">
              <a:lumMod val="40000"/>
              <a:lumOff val="60000"/>
            </a:schemeClr>
          </a:solidFill>
        </p:spPr>
        <p:txBody>
          <a:bodyPr wrap="square" rtlCol="0">
            <a:spAutoFit/>
          </a:bodyPr>
          <a:lstStyle/>
          <a:p>
            <a:pPr algn="just"/>
            <a:r>
              <a:rPr lang="es-MX" dirty="0" smtClean="0"/>
              <a:t>Cuenta las rebanadas en que están  cortadas las pizzas y colorea las que tienen igual nùmero.</a:t>
            </a:r>
          </a:p>
          <a:p>
            <a:pPr algn="just"/>
            <a:endParaRPr lang="es-MX" dirty="0"/>
          </a:p>
          <a:p>
            <a:pPr algn="just"/>
            <a:r>
              <a:rPr lang="es-MX" sz="1600" dirty="0" smtClean="0"/>
              <a:t>La que tienen </a:t>
            </a:r>
            <a:r>
              <a:rPr lang="es-MX" sz="1600" b="1" i="1" dirty="0" smtClean="0"/>
              <a:t>más</a:t>
            </a:r>
            <a:r>
              <a:rPr lang="es-MX" sz="1600" dirty="0" smtClean="0"/>
              <a:t> rebanadas coloréala de </a:t>
            </a:r>
            <a:r>
              <a:rPr lang="es-MX" sz="1600" b="1" dirty="0" smtClean="0"/>
              <a:t>Rojo</a:t>
            </a:r>
            <a:r>
              <a:rPr lang="es-MX" sz="1600" dirty="0" smtClean="0"/>
              <a:t> y la que tiene </a:t>
            </a:r>
            <a:r>
              <a:rPr lang="es-MX" sz="1600" b="1" i="1" dirty="0" smtClean="0"/>
              <a:t>menos</a:t>
            </a:r>
            <a:r>
              <a:rPr lang="es-MX" sz="1600" dirty="0" smtClean="0"/>
              <a:t> de </a:t>
            </a:r>
            <a:r>
              <a:rPr lang="es-MX" sz="1600" b="1" dirty="0" smtClean="0"/>
              <a:t>Verde</a:t>
            </a:r>
            <a:r>
              <a:rPr lang="es-MX" sz="1600" dirty="0" smtClean="0"/>
              <a:t>.</a:t>
            </a:r>
            <a:endParaRPr lang="es-MX" sz="1600" dirty="0"/>
          </a:p>
        </p:txBody>
      </p:sp>
      <p:sp>
        <p:nvSpPr>
          <p:cNvPr id="54" name="53 CuadroTexto"/>
          <p:cNvSpPr txBox="1"/>
          <p:nvPr/>
        </p:nvSpPr>
        <p:spPr>
          <a:xfrm>
            <a:off x="8533867" y="3974"/>
            <a:ext cx="611560" cy="369332"/>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t>10</a:t>
            </a:r>
            <a:endParaRPr lang="es-MX" b="1" dirty="0"/>
          </a:p>
        </p:txBody>
      </p:sp>
    </p:spTree>
    <p:extLst>
      <p:ext uri="{BB962C8B-B14F-4D97-AF65-F5344CB8AC3E}">
        <p14:creationId xmlns:p14="http://schemas.microsoft.com/office/powerpoint/2010/main" val="412532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9733" y="1831757"/>
            <a:ext cx="1962440" cy="584775"/>
          </a:xfrm>
          <a:prstGeom prst="rect">
            <a:avLst/>
          </a:prstGeom>
          <a:solidFill>
            <a:schemeClr val="accent4">
              <a:lumMod val="40000"/>
              <a:lumOff val="60000"/>
            </a:schemeClr>
          </a:solidFill>
        </p:spPr>
        <p:txBody>
          <a:bodyPr wrap="square" rtlCol="0">
            <a:spAutoFit/>
          </a:bodyPr>
          <a:lstStyle/>
          <a:p>
            <a:pPr algn="ctr"/>
            <a:r>
              <a:rPr lang="es-MX" sz="3200" dirty="0" smtClean="0">
                <a:latin typeface="Berlin Sans FB" panose="020E0602020502020306" pitchFamily="34" charset="0"/>
              </a:rPr>
              <a:t>Inglaterra</a:t>
            </a:r>
            <a:endParaRPr lang="es-MX" sz="3200" dirty="0">
              <a:latin typeface="Berlin Sans FB" panose="020E0602020502020306" pitchFamily="34" charset="0"/>
            </a:endParaRPr>
          </a:p>
        </p:txBody>
      </p:sp>
      <p:sp>
        <p:nvSpPr>
          <p:cNvPr id="3" name="2 CuadroTexto"/>
          <p:cNvSpPr txBox="1"/>
          <p:nvPr/>
        </p:nvSpPr>
        <p:spPr>
          <a:xfrm>
            <a:off x="107504" y="2489119"/>
            <a:ext cx="2304256" cy="769441"/>
          </a:xfrm>
          <a:prstGeom prst="rect">
            <a:avLst/>
          </a:prstGeom>
          <a:solidFill>
            <a:schemeClr val="bg1">
              <a:lumMod val="85000"/>
            </a:schemeClr>
          </a:solidFill>
        </p:spPr>
        <p:txBody>
          <a:bodyPr wrap="square" rtlCol="0">
            <a:spAutoFit/>
          </a:bodyPr>
          <a:lstStyle/>
          <a:p>
            <a:pPr algn="ctr"/>
            <a:r>
              <a:rPr lang="es-MX" sz="1100" dirty="0" smtClean="0">
                <a:latin typeface="Century Gothic" panose="020B0502020202020204" pitchFamily="34" charset="0"/>
              </a:rPr>
              <a:t>Forma parte de Reino Unido integrado por 4 reinos: Inglaterra, Gales, Escocia e Irlanda del Norte.</a:t>
            </a:r>
            <a:endParaRPr lang="es-MX" sz="1100" b="1" dirty="0">
              <a:latin typeface="Century Gothic" panose="020B0502020202020204" pitchFamily="34" charset="0"/>
            </a:endParaRPr>
          </a:p>
        </p:txBody>
      </p:sp>
      <p:sp>
        <p:nvSpPr>
          <p:cNvPr id="9" name="8 CuadroTexto"/>
          <p:cNvSpPr txBox="1"/>
          <p:nvPr/>
        </p:nvSpPr>
        <p:spPr>
          <a:xfrm>
            <a:off x="107504" y="5631631"/>
            <a:ext cx="3355901" cy="646331"/>
          </a:xfrm>
          <a:prstGeom prst="rect">
            <a:avLst/>
          </a:prstGeom>
          <a:solidFill>
            <a:schemeClr val="accent1">
              <a:lumMod val="20000"/>
              <a:lumOff val="80000"/>
            </a:schemeClr>
          </a:solidFill>
        </p:spPr>
        <p:txBody>
          <a:bodyPr wrap="square" rtlCol="0">
            <a:spAutoFit/>
          </a:bodyPr>
          <a:lstStyle/>
          <a:p>
            <a:pPr algn="ctr"/>
            <a:r>
              <a:rPr lang="es-MX" sz="1200" dirty="0" smtClean="0">
                <a:latin typeface="Century Gothic" panose="020B0502020202020204" pitchFamily="34" charset="0"/>
              </a:rPr>
              <a:t>Una de sus principales obras arquitectónicas es  </a:t>
            </a:r>
            <a:r>
              <a:rPr lang="es-MX" sz="1200" b="1" dirty="0" smtClean="0">
                <a:latin typeface="Century Gothic" panose="020B0502020202020204" pitchFamily="34" charset="0"/>
              </a:rPr>
              <a:t>“De Clock Tower” </a:t>
            </a:r>
            <a:r>
              <a:rPr lang="es-MX" sz="1200" dirty="0" smtClean="0">
                <a:latin typeface="Century Gothic" panose="020B0502020202020204" pitchFamily="34" charset="0"/>
              </a:rPr>
              <a:t>que</a:t>
            </a:r>
            <a:r>
              <a:rPr lang="es-MX" sz="1200" b="1" dirty="0" smtClean="0">
                <a:latin typeface="Century Gothic" panose="020B0502020202020204" pitchFamily="34" charset="0"/>
              </a:rPr>
              <a:t> alberga </a:t>
            </a:r>
            <a:r>
              <a:rPr lang="es-MX" sz="1200" dirty="0" smtClean="0">
                <a:latin typeface="Century Gothic" panose="020B0502020202020204" pitchFamily="34" charset="0"/>
              </a:rPr>
              <a:t>a</a:t>
            </a:r>
            <a:r>
              <a:rPr lang="es-MX" sz="1200" b="1" dirty="0" smtClean="0">
                <a:latin typeface="Century Gothic" panose="020B0502020202020204" pitchFamily="34" charset="0"/>
              </a:rPr>
              <a:t>l reloj Big Ben.</a:t>
            </a:r>
            <a:endParaRPr lang="es-MX" sz="1200" b="1" dirty="0">
              <a:latin typeface="Century Gothic" panose="020B0502020202020204" pitchFamily="34" charset="0"/>
            </a:endParaRPr>
          </a:p>
        </p:txBody>
      </p:sp>
      <p:sp>
        <p:nvSpPr>
          <p:cNvPr id="10" name="9 CuadroTexto"/>
          <p:cNvSpPr txBox="1"/>
          <p:nvPr/>
        </p:nvSpPr>
        <p:spPr>
          <a:xfrm>
            <a:off x="2633650" y="2204864"/>
            <a:ext cx="6042806" cy="646331"/>
          </a:xfrm>
          <a:prstGeom prst="rect">
            <a:avLst/>
          </a:prstGeom>
          <a:solidFill>
            <a:schemeClr val="accent1">
              <a:lumMod val="20000"/>
              <a:lumOff val="80000"/>
            </a:schemeClr>
          </a:solidFill>
        </p:spPr>
        <p:txBody>
          <a:bodyPr wrap="square" rtlCol="0">
            <a:spAutoFit/>
          </a:bodyPr>
          <a:lstStyle/>
          <a:p>
            <a:pPr algn="just"/>
            <a:r>
              <a:rPr lang="es-MX" sz="1200" dirty="0" smtClean="0">
                <a:latin typeface="Century Gothic" panose="020B0502020202020204" pitchFamily="34" charset="0"/>
              </a:rPr>
              <a:t>Entre sus </a:t>
            </a:r>
            <a:r>
              <a:rPr lang="es-MX" sz="1200" b="1" dirty="0" smtClean="0">
                <a:latin typeface="Century Gothic" panose="020B0502020202020204" pitchFamily="34" charset="0"/>
              </a:rPr>
              <a:t>costumbres </a:t>
            </a:r>
            <a:r>
              <a:rPr lang="es-MX" sz="1200" dirty="0" smtClean="0">
                <a:latin typeface="Century Gothic" panose="020B0502020202020204" pitchFamily="34" charset="0"/>
              </a:rPr>
              <a:t>esta el de su </a:t>
            </a:r>
            <a:r>
              <a:rPr lang="es-MX" sz="1200" b="1" dirty="0" smtClean="0">
                <a:latin typeface="Century Gothic" panose="020B0502020202020204" pitchFamily="34" charset="0"/>
              </a:rPr>
              <a:t>extrema Puntualidad</a:t>
            </a:r>
            <a:r>
              <a:rPr lang="es-MX" sz="1200" dirty="0" smtClean="0">
                <a:latin typeface="Century Gothic" panose="020B0502020202020204" pitchFamily="34" charset="0"/>
              </a:rPr>
              <a:t>, consideran la</a:t>
            </a:r>
            <a:r>
              <a:rPr lang="es-MX" sz="1200" b="1" dirty="0" smtClean="0">
                <a:latin typeface="Century Gothic" panose="020B0502020202020204" pitchFamily="34" charset="0"/>
              </a:rPr>
              <a:t> Navidad </a:t>
            </a:r>
            <a:r>
              <a:rPr lang="es-MX" sz="1200" dirty="0" smtClean="0">
                <a:latin typeface="Century Gothic" panose="020B0502020202020204" pitchFamily="34" charset="0"/>
              </a:rPr>
              <a:t>una de las fiestas más populares.  La</a:t>
            </a:r>
            <a:r>
              <a:rPr lang="es-MX" sz="1200" b="1" dirty="0" smtClean="0">
                <a:latin typeface="Century Gothic" panose="020B0502020202020204" pitchFamily="34" charset="0"/>
              </a:rPr>
              <a:t> hora del Té </a:t>
            </a:r>
            <a:r>
              <a:rPr lang="es-MX" sz="1200" dirty="0" smtClean="0">
                <a:latin typeface="Century Gothic" panose="020B0502020202020204" pitchFamily="34" charset="0"/>
              </a:rPr>
              <a:t>es una costumbre tradicional británica en un horario de 5 de la tarde, la cual disfrutan mucho practicar.</a:t>
            </a:r>
            <a:endParaRPr lang="es-MX" sz="1200" b="1" dirty="0" smtClean="0">
              <a:latin typeface="Century Gothic" panose="020B0502020202020204" pitchFamily="34" charset="0"/>
            </a:endParaRPr>
          </a:p>
        </p:txBody>
      </p:sp>
      <p:sp>
        <p:nvSpPr>
          <p:cNvPr id="4" name="3 CuadroTexto"/>
          <p:cNvSpPr txBox="1"/>
          <p:nvPr/>
        </p:nvSpPr>
        <p:spPr>
          <a:xfrm>
            <a:off x="6012160" y="4892387"/>
            <a:ext cx="2886828" cy="1692771"/>
          </a:xfrm>
          <a:prstGeom prst="rect">
            <a:avLst/>
          </a:prstGeom>
          <a:solidFill>
            <a:schemeClr val="accent6">
              <a:lumMod val="40000"/>
              <a:lumOff val="60000"/>
            </a:schemeClr>
          </a:solidFill>
        </p:spPr>
        <p:txBody>
          <a:bodyPr wrap="square" rtlCol="0">
            <a:spAutoFit/>
          </a:bodyPr>
          <a:lstStyle/>
          <a:p>
            <a:pPr algn="just"/>
            <a:r>
              <a:rPr lang="es-MX" sz="1400" dirty="0" smtClean="0">
                <a:latin typeface="Berlin Sans FB" panose="020E0602020502020306" pitchFamily="34" charset="0"/>
              </a:rPr>
              <a:t>El RETO que realizarás para esta hermosa torre es  investigar como es un </a:t>
            </a:r>
            <a:r>
              <a:rPr lang="es-MX" sz="1400" b="1" dirty="0" smtClean="0">
                <a:latin typeface="Berlin Sans FB" panose="020E0602020502020306" pitchFamily="34" charset="0"/>
              </a:rPr>
              <a:t>Reloj</a:t>
            </a:r>
            <a:r>
              <a:rPr lang="es-MX" sz="1400" dirty="0" smtClean="0">
                <a:latin typeface="Berlin Sans FB" panose="020E0602020502020306" pitchFamily="34" charset="0"/>
              </a:rPr>
              <a:t> y cuanto números  tiene.</a:t>
            </a:r>
          </a:p>
          <a:p>
            <a:pPr algn="just"/>
            <a:r>
              <a:rPr lang="es-MX" sz="1400" dirty="0" smtClean="0">
                <a:latin typeface="Berlin Sans FB" panose="020E0602020502020306" pitchFamily="34" charset="0"/>
              </a:rPr>
              <a:t> </a:t>
            </a:r>
          </a:p>
          <a:p>
            <a:pPr algn="ctr"/>
            <a:r>
              <a:rPr lang="es-MX" sz="1600" dirty="0" smtClean="0">
                <a:latin typeface="AlternateGothic2 BT" panose="020B0608020202050204" pitchFamily="34" charset="0"/>
              </a:rPr>
              <a:t>¡Puedes elaborar uno si así lo deseas.  </a:t>
            </a:r>
          </a:p>
          <a:p>
            <a:pPr algn="ctr"/>
            <a:endParaRPr lang="es-MX" sz="1600" dirty="0">
              <a:latin typeface="AlternateGothic2 BT" panose="020B0608020202050204" pitchFamily="34" charset="0"/>
            </a:endParaRPr>
          </a:p>
          <a:p>
            <a:pPr algn="ctr"/>
            <a:r>
              <a:rPr lang="es-MX" sz="1600" dirty="0" smtClean="0">
                <a:latin typeface="AlternateGothic2 BT" panose="020B0608020202050204" pitchFamily="34" charset="0"/>
              </a:rPr>
              <a:t>         </a:t>
            </a:r>
            <a:r>
              <a:rPr lang="es-MX" sz="1400" dirty="0" smtClean="0">
                <a:latin typeface="AlternateGothic2 BT" panose="020B0608020202050204" pitchFamily="34" charset="0"/>
              </a:rPr>
              <a:t>Mándame  FOTO</a:t>
            </a:r>
            <a:endParaRPr lang="es-MX" sz="1400" dirty="0">
              <a:latin typeface="AlternateGothic2 BT" panose="020B0608020202050204" pitchFamily="34" charset="0"/>
            </a:endParaRPr>
          </a:p>
        </p:txBody>
      </p:sp>
      <p:pic>
        <p:nvPicPr>
          <p:cNvPr id="15363" name="Picture 3" descr="C:\Users\TOSHIBA\Pictures\DECORAX\edificaciones del mundo\descarg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50" y="3356992"/>
            <a:ext cx="3138054" cy="2088232"/>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3" descr="C:\Users\TOSHIBA\Pictures\DECORAX\edificaciones del mundo\images (3).jpg"/>
          <p:cNvPicPr>
            <a:picLocks noChangeAspect="1" noChangeArrowheads="1"/>
          </p:cNvPicPr>
          <p:nvPr/>
        </p:nvPicPr>
        <p:blipFill rotWithShape="1">
          <a:blip r:embed="rId3">
            <a:extLst>
              <a:ext uri="{28A0092B-C50C-407E-A947-70E740481C1C}">
                <a14:useLocalDpi xmlns:a14="http://schemas.microsoft.com/office/drawing/2010/main" val="0"/>
              </a:ext>
            </a:extLst>
          </a:blip>
          <a:srcRect t="14542" b="18004"/>
          <a:stretch/>
        </p:blipFill>
        <p:spPr bwMode="auto">
          <a:xfrm>
            <a:off x="241778" y="175197"/>
            <a:ext cx="2038350" cy="15098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68607"/>
            <a:ext cx="3168352" cy="195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descr="C:\Users\TOSHIBA\Pictures\DECORAX\edificaciones del mundo\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7759" y="3068960"/>
            <a:ext cx="1996369" cy="2835399"/>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366" name="Picture 6" descr="C:\Users\TOSHIBA\Pictures\DECORAX\edificaciones del mundo\tinkerbell10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7660" y="3140968"/>
            <a:ext cx="2670803" cy="16024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OSHIBA\Pictures\DECORAX\edificaciones del mundo\símbolos-tradicionales-del-vector-de-inglaterra-847577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7273" y="175197"/>
            <a:ext cx="2851189" cy="1948948"/>
          </a:xfrm>
          <a:prstGeom prst="rect">
            <a:avLst/>
          </a:prstGeom>
          <a:noFill/>
          <a:extLst>
            <a:ext uri="{909E8E84-426E-40DD-AFC4-6F175D3DCCD1}">
              <a14:hiddenFill xmlns:a14="http://schemas.microsoft.com/office/drawing/2010/main">
                <a:solidFill>
                  <a:srgbClr val="FFFFFF"/>
                </a:solidFill>
              </a14:hiddenFill>
            </a:ext>
          </a:extLst>
        </p:spPr>
      </p:pic>
      <p:sp>
        <p:nvSpPr>
          <p:cNvPr id="23" name="22 CuadroTexto"/>
          <p:cNvSpPr txBox="1"/>
          <p:nvPr/>
        </p:nvSpPr>
        <p:spPr>
          <a:xfrm>
            <a:off x="8604449" y="-9469"/>
            <a:ext cx="53955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t>11</a:t>
            </a:r>
            <a:endParaRPr lang="es-MX" b="1" dirty="0"/>
          </a:p>
        </p:txBody>
      </p:sp>
      <p:sp>
        <p:nvSpPr>
          <p:cNvPr id="5" name="4 CuadroTexto"/>
          <p:cNvSpPr txBox="1"/>
          <p:nvPr/>
        </p:nvSpPr>
        <p:spPr>
          <a:xfrm>
            <a:off x="3635896" y="6093296"/>
            <a:ext cx="2238589" cy="461665"/>
          </a:xfrm>
          <a:prstGeom prst="rect">
            <a:avLst/>
          </a:prstGeom>
          <a:solidFill>
            <a:schemeClr val="bg2">
              <a:lumMod val="90000"/>
            </a:schemeClr>
          </a:solidFill>
        </p:spPr>
        <p:txBody>
          <a:bodyPr wrap="square" rtlCol="0">
            <a:spAutoFit/>
          </a:bodyPr>
          <a:lstStyle/>
          <a:p>
            <a:pPr algn="just"/>
            <a:r>
              <a:rPr lang="es-MX" sz="1200" dirty="0">
                <a:latin typeface="Berlin Sans FB" panose="020E0602020502020306" pitchFamily="34" charset="0"/>
              </a:rPr>
              <a:t>Seguro recuerdas </a:t>
            </a:r>
            <a:r>
              <a:rPr lang="es-MX" sz="1200" dirty="0" smtClean="0">
                <a:latin typeface="Berlin Sans FB" panose="020E0602020502020306" pitchFamily="34" charset="0"/>
              </a:rPr>
              <a:t>haberla </a:t>
            </a:r>
            <a:r>
              <a:rPr lang="es-MX" sz="1200" dirty="0">
                <a:latin typeface="Berlin Sans FB" panose="020E0602020502020306" pitchFamily="34" charset="0"/>
              </a:rPr>
              <a:t>visto en la Película de Tinkerbell.</a:t>
            </a:r>
          </a:p>
        </p:txBody>
      </p:sp>
      <p:pic>
        <p:nvPicPr>
          <p:cNvPr id="24"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1062" t="46379" r="55921" b="34090"/>
          <a:stretch/>
        </p:blipFill>
        <p:spPr bwMode="auto">
          <a:xfrm>
            <a:off x="8149587" y="6165304"/>
            <a:ext cx="909723" cy="61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13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9733" y="1831757"/>
            <a:ext cx="1760885" cy="584775"/>
          </a:xfrm>
          <a:prstGeom prst="rect">
            <a:avLst/>
          </a:prstGeom>
          <a:solidFill>
            <a:schemeClr val="accent4">
              <a:lumMod val="40000"/>
              <a:lumOff val="60000"/>
            </a:schemeClr>
          </a:solidFill>
        </p:spPr>
        <p:txBody>
          <a:bodyPr wrap="square" rtlCol="0">
            <a:spAutoFit/>
          </a:bodyPr>
          <a:lstStyle/>
          <a:p>
            <a:pPr algn="ctr"/>
            <a:r>
              <a:rPr lang="es-MX" sz="3200" dirty="0" smtClean="0">
                <a:solidFill>
                  <a:prstClr val="black"/>
                </a:solidFill>
                <a:latin typeface="Berlin Sans FB" panose="020E0602020502020306" pitchFamily="34" charset="0"/>
              </a:rPr>
              <a:t>México</a:t>
            </a:r>
            <a:endParaRPr lang="es-MX" sz="3200" dirty="0">
              <a:solidFill>
                <a:prstClr val="black"/>
              </a:solidFill>
              <a:latin typeface="Berlin Sans FB" panose="020E0602020502020306" pitchFamily="34" charset="0"/>
            </a:endParaRPr>
          </a:p>
        </p:txBody>
      </p:sp>
      <p:sp>
        <p:nvSpPr>
          <p:cNvPr id="3" name="2 CuadroTexto"/>
          <p:cNvSpPr txBox="1"/>
          <p:nvPr/>
        </p:nvSpPr>
        <p:spPr>
          <a:xfrm>
            <a:off x="107504" y="2489119"/>
            <a:ext cx="1976596" cy="430887"/>
          </a:xfrm>
          <a:prstGeom prst="rect">
            <a:avLst/>
          </a:prstGeom>
          <a:solidFill>
            <a:schemeClr val="bg1">
              <a:lumMod val="85000"/>
            </a:schemeClr>
          </a:solidFill>
        </p:spPr>
        <p:txBody>
          <a:bodyPr wrap="square" rtlCol="0">
            <a:spAutoFit/>
          </a:bodyPr>
          <a:lstStyle/>
          <a:p>
            <a:pPr algn="ctr"/>
            <a:r>
              <a:rPr lang="es-MX" sz="1100" dirty="0" smtClean="0">
                <a:solidFill>
                  <a:prstClr val="black"/>
                </a:solidFill>
                <a:latin typeface="Century Gothic" panose="020B0502020202020204" pitchFamily="34" charset="0"/>
              </a:rPr>
              <a:t>La tierra del Mariachi, nuestra patria.</a:t>
            </a:r>
            <a:endParaRPr lang="es-MX" sz="1100" b="1" dirty="0">
              <a:solidFill>
                <a:prstClr val="black"/>
              </a:solidFill>
              <a:latin typeface="Century Gothic" panose="020B0502020202020204" pitchFamily="34" charset="0"/>
            </a:endParaRPr>
          </a:p>
        </p:txBody>
      </p:sp>
      <p:sp>
        <p:nvSpPr>
          <p:cNvPr id="9" name="8 CuadroTexto"/>
          <p:cNvSpPr txBox="1"/>
          <p:nvPr/>
        </p:nvSpPr>
        <p:spPr>
          <a:xfrm>
            <a:off x="279733" y="5662989"/>
            <a:ext cx="2780100" cy="646331"/>
          </a:xfrm>
          <a:prstGeom prst="rect">
            <a:avLst/>
          </a:prstGeom>
          <a:solidFill>
            <a:schemeClr val="accent1">
              <a:lumMod val="20000"/>
              <a:lumOff val="80000"/>
            </a:schemeClr>
          </a:solidFill>
        </p:spPr>
        <p:txBody>
          <a:bodyPr wrap="square" rtlCol="0">
            <a:spAutoFit/>
          </a:bodyPr>
          <a:lstStyle/>
          <a:p>
            <a:pPr algn="ctr"/>
            <a:r>
              <a:rPr lang="es-MX" sz="1200" dirty="0" smtClean="0">
                <a:solidFill>
                  <a:prstClr val="black"/>
                </a:solidFill>
                <a:latin typeface="Century Gothic" panose="020B0502020202020204" pitchFamily="34" charset="0"/>
              </a:rPr>
              <a:t>Una de sus principales obras arquitectónicas es</a:t>
            </a:r>
          </a:p>
          <a:p>
            <a:pPr algn="ctr"/>
            <a:r>
              <a:rPr lang="es-MX" sz="1200" dirty="0" smtClean="0">
                <a:solidFill>
                  <a:prstClr val="black"/>
                </a:solidFill>
                <a:latin typeface="Century Gothic" panose="020B0502020202020204" pitchFamily="34" charset="0"/>
              </a:rPr>
              <a:t>  </a:t>
            </a:r>
            <a:r>
              <a:rPr lang="es-MX" sz="1200" b="1" dirty="0" smtClean="0">
                <a:solidFill>
                  <a:prstClr val="black"/>
                </a:solidFill>
                <a:latin typeface="Century Gothic" panose="020B0502020202020204" pitchFamily="34" charset="0"/>
              </a:rPr>
              <a:t>“La Torre  Latinoamericana”.</a:t>
            </a:r>
            <a:endParaRPr lang="es-MX" sz="1200" b="1" dirty="0">
              <a:solidFill>
                <a:prstClr val="black"/>
              </a:solidFill>
              <a:latin typeface="Century Gothic" panose="020B0502020202020204" pitchFamily="34" charset="0"/>
            </a:endParaRPr>
          </a:p>
        </p:txBody>
      </p:sp>
      <p:sp>
        <p:nvSpPr>
          <p:cNvPr id="10" name="9 CuadroTexto"/>
          <p:cNvSpPr txBox="1"/>
          <p:nvPr/>
        </p:nvSpPr>
        <p:spPr>
          <a:xfrm>
            <a:off x="5874484" y="527884"/>
            <a:ext cx="2999739" cy="2492990"/>
          </a:xfrm>
          <a:prstGeom prst="rect">
            <a:avLst/>
          </a:prstGeom>
          <a:solidFill>
            <a:schemeClr val="accent1">
              <a:lumMod val="20000"/>
              <a:lumOff val="80000"/>
            </a:schemeClr>
          </a:solidFill>
        </p:spPr>
        <p:txBody>
          <a:bodyPr wrap="square" rtlCol="0">
            <a:spAutoFit/>
          </a:bodyPr>
          <a:lstStyle/>
          <a:p>
            <a:pPr algn="just"/>
            <a:r>
              <a:rPr lang="es-MX" sz="1200" dirty="0" smtClean="0">
                <a:solidFill>
                  <a:prstClr val="black"/>
                </a:solidFill>
                <a:latin typeface="Century Gothic" panose="020B0502020202020204" pitchFamily="34" charset="0"/>
              </a:rPr>
              <a:t>Entre sus </a:t>
            </a:r>
            <a:r>
              <a:rPr lang="es-MX" sz="1200" b="1" dirty="0" smtClean="0">
                <a:solidFill>
                  <a:prstClr val="black"/>
                </a:solidFill>
                <a:latin typeface="Century Gothic" panose="020B0502020202020204" pitchFamily="34" charset="0"/>
              </a:rPr>
              <a:t>costumbres </a:t>
            </a:r>
            <a:r>
              <a:rPr lang="es-MX" sz="1200" dirty="0" smtClean="0">
                <a:solidFill>
                  <a:prstClr val="black"/>
                </a:solidFill>
                <a:latin typeface="Century Gothic" panose="020B0502020202020204" pitchFamily="34" charset="0"/>
              </a:rPr>
              <a:t>esta la celebración del dia de muertos, su música alegre y orgullo por sus tradiciones, el gusto por comida con picante, los tacos, tamales y las piñatas que en toda fiesta no pueden faltar.  </a:t>
            </a:r>
          </a:p>
          <a:p>
            <a:pPr algn="just"/>
            <a:r>
              <a:rPr lang="es-MX" sz="1200" dirty="0" smtClean="0">
                <a:solidFill>
                  <a:prstClr val="black"/>
                </a:solidFill>
                <a:latin typeface="Century Gothic" panose="020B0502020202020204" pitchFamily="34" charset="0"/>
              </a:rPr>
              <a:t>El uso de </a:t>
            </a:r>
            <a:r>
              <a:rPr lang="es-MX" sz="1200" b="1" dirty="0" smtClean="0">
                <a:solidFill>
                  <a:prstClr val="black"/>
                </a:solidFill>
                <a:latin typeface="Century Gothic" panose="020B0502020202020204" pitchFamily="34" charset="0"/>
              </a:rPr>
              <a:t>colores vistosos </a:t>
            </a:r>
            <a:r>
              <a:rPr lang="es-MX" sz="1200" dirty="0" smtClean="0">
                <a:solidFill>
                  <a:prstClr val="black"/>
                </a:solidFill>
                <a:latin typeface="Century Gothic" panose="020B0502020202020204" pitchFamily="34" charset="0"/>
              </a:rPr>
              <a:t>en la vestimenta de todas nuestros </a:t>
            </a:r>
            <a:r>
              <a:rPr lang="es-MX" sz="1200" b="1" dirty="0" smtClean="0">
                <a:solidFill>
                  <a:prstClr val="black"/>
                </a:solidFill>
                <a:latin typeface="Century Gothic" panose="020B0502020202020204" pitchFamily="34" charset="0"/>
              </a:rPr>
              <a:t>trajes típicos.</a:t>
            </a:r>
          </a:p>
          <a:p>
            <a:pPr algn="just"/>
            <a:r>
              <a:rPr lang="es-MX" sz="1200" dirty="0" smtClean="0">
                <a:solidFill>
                  <a:prstClr val="black"/>
                </a:solidFill>
                <a:latin typeface="Century Gothic" panose="020B0502020202020204" pitchFamily="34" charset="0"/>
              </a:rPr>
              <a:t>El aprecio y</a:t>
            </a:r>
            <a:r>
              <a:rPr lang="es-MX" sz="1200" b="1" dirty="0" smtClean="0">
                <a:solidFill>
                  <a:prstClr val="black"/>
                </a:solidFill>
                <a:latin typeface="Century Gothic" panose="020B0502020202020204" pitchFamily="34" charset="0"/>
              </a:rPr>
              <a:t> amor </a:t>
            </a:r>
            <a:r>
              <a:rPr lang="es-MX" sz="1200" dirty="0" smtClean="0">
                <a:solidFill>
                  <a:prstClr val="black"/>
                </a:solidFill>
                <a:latin typeface="Century Gothic" panose="020B0502020202020204" pitchFamily="34" charset="0"/>
              </a:rPr>
              <a:t>por la </a:t>
            </a:r>
            <a:r>
              <a:rPr lang="es-MX" sz="1200" b="1" dirty="0" smtClean="0">
                <a:solidFill>
                  <a:prstClr val="black"/>
                </a:solidFill>
                <a:latin typeface="Century Gothic" panose="020B0502020202020204" pitchFamily="34" charset="0"/>
              </a:rPr>
              <a:t>familia.</a:t>
            </a:r>
          </a:p>
          <a:p>
            <a:pPr algn="ctr"/>
            <a:r>
              <a:rPr lang="es-MX" sz="1200" b="1" dirty="0">
                <a:solidFill>
                  <a:prstClr val="black"/>
                </a:solidFill>
                <a:latin typeface="Century Gothic" panose="020B0502020202020204" pitchFamily="34" charset="0"/>
              </a:rPr>
              <a:t>¡</a:t>
            </a:r>
            <a:r>
              <a:rPr lang="es-MX" sz="1200" b="1" dirty="0" smtClean="0">
                <a:solidFill>
                  <a:prstClr val="black"/>
                </a:solidFill>
                <a:latin typeface="Century Gothic" panose="020B0502020202020204" pitchFamily="34" charset="0"/>
              </a:rPr>
              <a:t>Orgullosamente Mexicanos!</a:t>
            </a:r>
          </a:p>
          <a:p>
            <a:pPr algn="just"/>
            <a:endParaRPr lang="es-MX" sz="1200" b="1" dirty="0" smtClean="0">
              <a:solidFill>
                <a:prstClr val="black"/>
              </a:solidFill>
              <a:latin typeface="Century Gothic" panose="020B0502020202020204" pitchFamily="34" charset="0"/>
            </a:endParaRPr>
          </a:p>
        </p:txBody>
      </p:sp>
      <p:sp>
        <p:nvSpPr>
          <p:cNvPr id="4" name="3 CuadroTexto"/>
          <p:cNvSpPr txBox="1"/>
          <p:nvPr/>
        </p:nvSpPr>
        <p:spPr>
          <a:xfrm>
            <a:off x="6156008" y="3322727"/>
            <a:ext cx="2520448" cy="2554545"/>
          </a:xfrm>
          <a:prstGeom prst="rect">
            <a:avLst/>
          </a:prstGeom>
          <a:solidFill>
            <a:schemeClr val="accent6">
              <a:lumMod val="40000"/>
              <a:lumOff val="60000"/>
            </a:schemeClr>
          </a:solidFill>
        </p:spPr>
        <p:txBody>
          <a:bodyPr wrap="square" rtlCol="0">
            <a:spAutoFit/>
          </a:bodyPr>
          <a:lstStyle/>
          <a:p>
            <a:pPr algn="just"/>
            <a:endParaRPr lang="es-MX" sz="1400" dirty="0" smtClean="0">
              <a:solidFill>
                <a:prstClr val="black"/>
              </a:solidFill>
              <a:latin typeface="Berlin Sans FB" panose="020E0602020502020306" pitchFamily="34" charset="0"/>
            </a:endParaRPr>
          </a:p>
          <a:p>
            <a:pPr algn="just"/>
            <a:r>
              <a:rPr lang="es-MX" sz="1400" dirty="0" smtClean="0">
                <a:solidFill>
                  <a:prstClr val="black"/>
                </a:solidFill>
                <a:latin typeface="Berlin Sans FB" panose="020E0602020502020306" pitchFamily="34" charset="0"/>
              </a:rPr>
              <a:t>El RETO consiste en la reproducción, es decir la construcción de la misma a tamaño mas pequeña.</a:t>
            </a:r>
          </a:p>
          <a:p>
            <a:pPr algn="just"/>
            <a:r>
              <a:rPr lang="es-MX" sz="1400" dirty="0" smtClean="0">
                <a:solidFill>
                  <a:prstClr val="black"/>
                </a:solidFill>
                <a:latin typeface="Berlin Sans FB" panose="020E0602020502020306" pitchFamily="34" charset="0"/>
              </a:rPr>
              <a:t>Tu decides como y con que materiales: puedes usar legos, cajas, dados, etc. </a:t>
            </a:r>
          </a:p>
          <a:p>
            <a:pPr algn="ctr"/>
            <a:r>
              <a:rPr lang="es-MX" sz="1600" dirty="0" smtClean="0">
                <a:solidFill>
                  <a:prstClr val="black"/>
                </a:solidFill>
                <a:latin typeface="AlternateGothic2 BT" panose="020B0608020202050204" pitchFamily="34" charset="0"/>
              </a:rPr>
              <a:t>.  </a:t>
            </a:r>
          </a:p>
          <a:p>
            <a:pPr algn="ctr"/>
            <a:endParaRPr lang="es-MX" sz="1600" dirty="0">
              <a:solidFill>
                <a:prstClr val="black"/>
              </a:solidFill>
              <a:latin typeface="AlternateGothic2 BT" panose="020B0608020202050204" pitchFamily="34" charset="0"/>
            </a:endParaRPr>
          </a:p>
          <a:p>
            <a:pPr algn="ctr"/>
            <a:r>
              <a:rPr lang="es-MX" sz="1600" dirty="0" smtClean="0">
                <a:solidFill>
                  <a:prstClr val="black"/>
                </a:solidFill>
                <a:latin typeface="AlternateGothic2 BT" panose="020B0608020202050204" pitchFamily="34" charset="0"/>
              </a:rPr>
              <a:t>         </a:t>
            </a:r>
            <a:r>
              <a:rPr lang="es-MX" sz="1400" dirty="0" smtClean="0">
                <a:solidFill>
                  <a:prstClr val="black"/>
                </a:solidFill>
                <a:latin typeface="AlternateGothic2 BT" panose="020B0608020202050204" pitchFamily="34" charset="0"/>
              </a:rPr>
              <a:t>Mándame  FOTO</a:t>
            </a:r>
            <a:endParaRPr lang="es-MX" sz="1400" dirty="0">
              <a:solidFill>
                <a:prstClr val="black"/>
              </a:solidFill>
              <a:latin typeface="AlternateGothic2 BT" panose="020B0608020202050204" pitchFamily="34" charset="0"/>
            </a:endParaRPr>
          </a:p>
        </p:txBody>
      </p:sp>
      <p:sp>
        <p:nvSpPr>
          <p:cNvPr id="23" name="22 CuadroTexto"/>
          <p:cNvSpPr txBox="1"/>
          <p:nvPr/>
        </p:nvSpPr>
        <p:spPr>
          <a:xfrm>
            <a:off x="8604449" y="-9469"/>
            <a:ext cx="53955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solidFill>
                  <a:prstClr val="black"/>
                </a:solidFill>
              </a:rPr>
              <a:t>12</a:t>
            </a:r>
            <a:endParaRPr lang="es-MX" b="1" dirty="0">
              <a:solidFill>
                <a:prstClr val="black"/>
              </a:solidFill>
            </a:endParaRPr>
          </a:p>
        </p:txBody>
      </p:sp>
      <p:sp>
        <p:nvSpPr>
          <p:cNvPr id="5" name="4 CuadroTexto"/>
          <p:cNvSpPr txBox="1"/>
          <p:nvPr/>
        </p:nvSpPr>
        <p:spPr>
          <a:xfrm>
            <a:off x="3491880" y="5733256"/>
            <a:ext cx="2238589" cy="461665"/>
          </a:xfrm>
          <a:prstGeom prst="rect">
            <a:avLst/>
          </a:prstGeom>
          <a:solidFill>
            <a:schemeClr val="bg2">
              <a:lumMod val="90000"/>
            </a:schemeClr>
          </a:solidFill>
        </p:spPr>
        <p:txBody>
          <a:bodyPr wrap="square" rtlCol="0">
            <a:spAutoFit/>
          </a:bodyPr>
          <a:lstStyle/>
          <a:p>
            <a:pPr algn="just"/>
            <a:r>
              <a:rPr lang="es-MX" sz="1200" dirty="0" smtClean="0">
                <a:solidFill>
                  <a:prstClr val="black"/>
                </a:solidFill>
                <a:latin typeface="Berlin Sans FB" panose="020E0602020502020306" pitchFamily="34" charset="0"/>
              </a:rPr>
              <a:t>Por las noches y fechas  históricas bellamente iluminada.</a:t>
            </a:r>
            <a:endParaRPr lang="es-MX" sz="1200" dirty="0">
              <a:solidFill>
                <a:prstClr val="black"/>
              </a:solidFill>
              <a:latin typeface="Berlin Sans FB" panose="020E0602020502020306" pitchFamily="34" charset="0"/>
            </a:endParaRPr>
          </a:p>
        </p:txBody>
      </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5197"/>
            <a:ext cx="1561972" cy="156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descr="C:\Users\TOSHIBA\Pictures\DECORAX\edificaciones del mundo\1038875.jpg_10341567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965" y="3141939"/>
            <a:ext cx="2435163" cy="2321015"/>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 name="Picture 5" descr="C:\Users\TOSHIBA\Pictures\DECORAX\edificaciones del mundo\descarga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90" y="3050257"/>
            <a:ext cx="1959486" cy="2466975"/>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7" descr="C:\Users\TOSHIBA\Pictures\DECORAX\edificaciones del mundo\simbolos-nacionales-mexicanos-cultura-comida-instrumentos-musicales-recuerdos-coloridos-objetos-coleccion-tequila-tacos-mascara-sombrero_1284-275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49683"/>
            <a:ext cx="3528392" cy="287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Users\TOSHIBA\Pictures\DECORAX\edificaciones del mundo\72278316-la-azafata-sirve-pasajeros-en-el-avión-mujer-asistente-en-uniforme-tripulación-de-aviones-ilustración-vectori.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49769" b="93385" l="40923" r="94231"/>
                    </a14:imgEffect>
                  </a14:imgLayer>
                </a14:imgProps>
              </a:ext>
              <a:ext uri="{28A0092B-C50C-407E-A947-70E740481C1C}">
                <a14:useLocalDpi xmlns:a14="http://schemas.microsoft.com/office/drawing/2010/main" val="0"/>
              </a:ext>
            </a:extLst>
          </a:blip>
          <a:srcRect l="41136" t="50000" r="5070" b="7129"/>
          <a:stretch/>
        </p:blipFill>
        <p:spPr bwMode="auto">
          <a:xfrm>
            <a:off x="6283698" y="209236"/>
            <a:ext cx="2590526" cy="20645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414" name="Picture 6" descr="C:\Users\TOSHIBA\Pictures\DECORAX\edificaciones del mundo\una-ilustracion-vectorial-de-azafata-para-demostrar-como-abrocharse-el-cinturon-de-seguridad-para-los-pasajeros-f5w6e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931"/>
          <a:stretch/>
        </p:blipFill>
        <p:spPr bwMode="auto">
          <a:xfrm>
            <a:off x="251520" y="359863"/>
            <a:ext cx="2662155" cy="1763273"/>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604449" y="-9469"/>
            <a:ext cx="53955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solidFill>
                  <a:prstClr val="black"/>
                </a:solidFill>
              </a:rPr>
              <a:t>13</a:t>
            </a:r>
            <a:endParaRPr lang="es-MX" b="1" dirty="0">
              <a:solidFill>
                <a:prstClr val="black"/>
              </a:solidFill>
            </a:endParaRPr>
          </a:p>
        </p:txBody>
      </p:sp>
      <p:pic>
        <p:nvPicPr>
          <p:cNvPr id="3074" name="Picture 2" descr="C:\Users\TOSHIBA\Pictures\DECORAX\edificaciones del mundo\b7d66649ee9b1b03aa960aecc69bf68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438737"/>
            <a:ext cx="2831976" cy="160552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28205" y="2204864"/>
            <a:ext cx="2685470" cy="461665"/>
          </a:xfrm>
          <a:prstGeom prst="rect">
            <a:avLst/>
          </a:prstGeom>
          <a:solidFill>
            <a:schemeClr val="accent1">
              <a:lumMod val="20000"/>
              <a:lumOff val="80000"/>
            </a:schemeClr>
          </a:solidFill>
        </p:spPr>
        <p:txBody>
          <a:bodyPr wrap="square" rtlCol="0">
            <a:spAutoFit/>
          </a:bodyPr>
          <a:lstStyle/>
          <a:p>
            <a:pPr algn="ctr"/>
            <a:r>
              <a:rPr lang="es-MX" sz="1200" dirty="0" smtClean="0">
                <a:latin typeface="Century Gothic" panose="020B0502020202020204" pitchFamily="34" charset="0"/>
              </a:rPr>
              <a:t>Estamos por aterrizar de nuevo en nuestra ciudad.  </a:t>
            </a:r>
            <a:endParaRPr lang="es-MX" sz="1200" b="1" dirty="0">
              <a:latin typeface="Century Gothic" panose="020B0502020202020204" pitchFamily="34" charset="0"/>
            </a:endParaRPr>
          </a:p>
        </p:txBody>
      </p:sp>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77775" t="29271" r="4362" b="49345"/>
          <a:stretch/>
        </p:blipFill>
        <p:spPr bwMode="auto">
          <a:xfrm>
            <a:off x="5776044" y="2089298"/>
            <a:ext cx="1649612" cy="111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TOSHIBA\Pictures\descargas pint\octubre\fondos\descarga (13).jpg"/>
          <p:cNvPicPr>
            <a:picLocks noChangeAspect="1" noChangeArrowheads="1"/>
          </p:cNvPicPr>
          <p:nvPr/>
        </p:nvPicPr>
        <p:blipFill rotWithShape="1">
          <a:blip r:embed="rId7">
            <a:extLst>
              <a:ext uri="{28A0092B-C50C-407E-A947-70E740481C1C}">
                <a14:useLocalDpi xmlns:a14="http://schemas.microsoft.com/office/drawing/2010/main" val="0"/>
              </a:ext>
            </a:extLst>
          </a:blip>
          <a:srcRect l="7411" t="12297" r="3740" b="12083"/>
          <a:stretch/>
        </p:blipFill>
        <p:spPr bwMode="auto">
          <a:xfrm>
            <a:off x="228205" y="2780928"/>
            <a:ext cx="4343795" cy="387558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OSHIBA\Pictures\descargas pint\octubre\etiquetas\그해 _ 아이패드 굿노트 스티커 _ 체크리스트 떡메모지 공유 (구독자 1,000명 감사의 의미) (1).png"/>
          <p:cNvPicPr>
            <a:picLocks noChangeAspect="1" noChangeArrowheads="1"/>
          </p:cNvPicPr>
          <p:nvPr/>
        </p:nvPicPr>
        <p:blipFill rotWithShape="1">
          <a:blip r:embed="rId8">
            <a:extLst>
              <a:ext uri="{28A0092B-C50C-407E-A947-70E740481C1C}">
                <a14:useLocalDpi xmlns:a14="http://schemas.microsoft.com/office/drawing/2010/main" val="0"/>
              </a:ext>
            </a:extLst>
          </a:blip>
          <a:srcRect t="15037"/>
          <a:stretch/>
        </p:blipFill>
        <p:spPr bwMode="auto">
          <a:xfrm>
            <a:off x="4691844" y="3284984"/>
            <a:ext cx="4182380" cy="3371528"/>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3208081" y="2195329"/>
            <a:ext cx="2444039" cy="461665"/>
          </a:xfrm>
          <a:prstGeom prst="rect">
            <a:avLst/>
          </a:prstGeom>
          <a:solidFill>
            <a:schemeClr val="bg2"/>
          </a:solidFill>
        </p:spPr>
        <p:txBody>
          <a:bodyPr wrap="square" rtlCol="0">
            <a:spAutoFit/>
          </a:bodyPr>
          <a:lstStyle/>
          <a:p>
            <a:pPr algn="ctr"/>
            <a:r>
              <a:rPr lang="es-MX" sz="1200" dirty="0" smtClean="0">
                <a:latin typeface="Century Gothic" panose="020B0502020202020204" pitchFamily="34" charset="0"/>
              </a:rPr>
              <a:t>El capitán y la tripulación agradecemos su compañía.  </a:t>
            </a:r>
            <a:endParaRPr lang="es-MX" sz="1200" b="1" dirty="0">
              <a:latin typeface="Century Gothic" panose="020B0502020202020204" pitchFamily="34" charset="0"/>
            </a:endParaRPr>
          </a:p>
        </p:txBody>
      </p:sp>
      <p:sp>
        <p:nvSpPr>
          <p:cNvPr id="12" name="11 CuadroTexto"/>
          <p:cNvSpPr txBox="1"/>
          <p:nvPr/>
        </p:nvSpPr>
        <p:spPr>
          <a:xfrm>
            <a:off x="7524328" y="2330296"/>
            <a:ext cx="1284473" cy="738664"/>
          </a:xfrm>
          <a:prstGeom prst="rect">
            <a:avLst/>
          </a:prstGeom>
          <a:solidFill>
            <a:schemeClr val="bg2"/>
          </a:solidFill>
        </p:spPr>
        <p:txBody>
          <a:bodyPr wrap="square" rtlCol="0">
            <a:spAutoFit/>
          </a:bodyPr>
          <a:lstStyle/>
          <a:p>
            <a:pPr algn="ctr"/>
            <a:r>
              <a:rPr lang="es-MX" sz="1400" dirty="0" smtClean="0">
                <a:latin typeface="Berlin Sans FB" panose="020E0602020502020306" pitchFamily="34" charset="0"/>
              </a:rPr>
              <a:t>Gracias por volar con nosotros</a:t>
            </a:r>
            <a:r>
              <a:rPr lang="es-MX" sz="1400" dirty="0" smtClean="0">
                <a:latin typeface="Century Gothic" panose="020B0502020202020204" pitchFamily="34" charset="0"/>
              </a:rPr>
              <a:t>.  </a:t>
            </a:r>
            <a:endParaRPr lang="es-MX" sz="1400" b="1" dirty="0">
              <a:latin typeface="Century Gothic" panose="020B0502020202020204" pitchFamily="34" charset="0"/>
            </a:endParaRPr>
          </a:p>
        </p:txBody>
      </p:sp>
      <p:sp>
        <p:nvSpPr>
          <p:cNvPr id="3" name="2 CuadroTexto"/>
          <p:cNvSpPr txBox="1"/>
          <p:nvPr/>
        </p:nvSpPr>
        <p:spPr>
          <a:xfrm>
            <a:off x="4932041" y="3492028"/>
            <a:ext cx="3672408" cy="584775"/>
          </a:xfrm>
          <a:prstGeom prst="rect">
            <a:avLst/>
          </a:prstGeom>
          <a:solidFill>
            <a:schemeClr val="accent4">
              <a:lumMod val="20000"/>
              <a:lumOff val="80000"/>
            </a:schemeClr>
          </a:solidFill>
        </p:spPr>
        <p:txBody>
          <a:bodyPr wrap="square" rtlCol="0">
            <a:spAutoFit/>
          </a:bodyPr>
          <a:lstStyle/>
          <a:p>
            <a:r>
              <a:rPr lang="es-MX" sz="1600" dirty="0" smtClean="0">
                <a:latin typeface="AlternateGothic2 BT" panose="020B0608020202050204" pitchFamily="34" charset="0"/>
              </a:rPr>
              <a:t>Compárteme  algún lugar que te guste en donde  hayas viajado:  ESCRIBEME  SU NOMBRE Y LO QUE TE GUSTO.</a:t>
            </a:r>
            <a:endParaRPr lang="es-MX" sz="1600" dirty="0">
              <a:latin typeface="AlternateGothic2 BT" panose="020B0608020202050204" pitchFamily="34" charset="0"/>
            </a:endParaRPr>
          </a:p>
        </p:txBody>
      </p:sp>
      <p:sp>
        <p:nvSpPr>
          <p:cNvPr id="5" name="4 CuadroTexto"/>
          <p:cNvSpPr txBox="1"/>
          <p:nvPr/>
        </p:nvSpPr>
        <p:spPr>
          <a:xfrm>
            <a:off x="323528" y="2852936"/>
            <a:ext cx="3600400" cy="369332"/>
          </a:xfrm>
          <a:prstGeom prst="rect">
            <a:avLst/>
          </a:prstGeom>
          <a:noFill/>
        </p:spPr>
        <p:txBody>
          <a:bodyPr wrap="square" rtlCol="0">
            <a:spAutoFit/>
          </a:bodyPr>
          <a:lstStyle/>
          <a:p>
            <a:r>
              <a:rPr lang="es-MX" dirty="0" smtClean="0">
                <a:latin typeface="AlternateGothic2 BT" panose="020B0608020202050204" pitchFamily="34" charset="0"/>
              </a:rPr>
              <a:t>Realiza un dibujo de ese lugar a donde viajaste:</a:t>
            </a:r>
            <a:endParaRPr lang="es-MX" dirty="0">
              <a:latin typeface="AlternateGothic2 BT" panose="020B0608020202050204" pitchFamily="34" charset="0"/>
            </a:endParaRPr>
          </a:p>
        </p:txBody>
      </p:sp>
    </p:spTree>
    <p:extLst>
      <p:ext uri="{BB962C8B-B14F-4D97-AF65-F5344CB8AC3E}">
        <p14:creationId xmlns:p14="http://schemas.microsoft.com/office/powerpoint/2010/main" val="3970913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604449" y="-9469"/>
            <a:ext cx="53955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solidFill>
                  <a:prstClr val="black"/>
                </a:solidFill>
              </a:rPr>
              <a:t>14</a:t>
            </a:r>
            <a:endParaRPr lang="es-MX" b="1" dirty="0">
              <a:solidFill>
                <a:prstClr val="black"/>
              </a:solidFill>
            </a:endParaRPr>
          </a:p>
        </p:txBody>
      </p:sp>
      <p:pic>
        <p:nvPicPr>
          <p:cNvPr id="1027" name="Picture 3" descr="C:\Users\TOSHIBA\Pictures\DECORAX\edificaciones del mundo\teatro-ricardo-castro-incend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512" b="11912"/>
          <a:stretch/>
        </p:blipFill>
        <p:spPr bwMode="auto">
          <a:xfrm>
            <a:off x="6259726" y="861421"/>
            <a:ext cx="2559015" cy="1806050"/>
          </a:xfrm>
          <a:prstGeom prst="rect">
            <a:avLst/>
          </a:prstGeom>
          <a:ln w="190500" cap="sq">
            <a:solidFill>
              <a:schemeClr val="accent3">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C:\Users\TOSHIBA\Pictures\DECORAX\edificaciones del mundo\Se-desconoce-la-situación-legal-del-parque-Sahuatob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465" y="5085184"/>
            <a:ext cx="2395759" cy="1584176"/>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9" name="Picture 5" descr="C:\Users\TOSHIBA\Pictures\DECORAX\edificaciones del mundo\MX142870551898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35" y="875208"/>
            <a:ext cx="2592288" cy="1694708"/>
          </a:xfrm>
          <a:prstGeom prst="rect">
            <a:avLst/>
          </a:prstGeom>
          <a:ln w="190500" cap="sq">
            <a:solidFill>
              <a:schemeClr val="accent5">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1" name="Picture 7" descr="C:\Users\TOSHIBA\Pictures\DECORAX\edificaciones del mundo\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9650" y="884971"/>
            <a:ext cx="2639219" cy="1758950"/>
          </a:xfrm>
          <a:prstGeom prst="rect">
            <a:avLst/>
          </a:prstGeom>
          <a:ln w="190500" cap="sq">
            <a:solidFill>
              <a:schemeClr val="accent4">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2" name="Picture 8" descr="C:\Users\TOSHIBA\Pictures\DECORAX\edificaciones del mundo\0 donde es coppe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803" y="2931893"/>
            <a:ext cx="2508151" cy="1686570"/>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207800" y="0"/>
            <a:ext cx="3248005"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DURANGO</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5" name="Picture 2" descr="C:\Users\TOSHIBA\Pictures\DECORAX\edificaciones del mundo\7cb8b691d14aa3341e0ef7b9ed6cb35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5292" y="3068960"/>
            <a:ext cx="2558058" cy="1705372"/>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6" name="Picture 3" descr="C:\Users\TOSHIBA\Pictures\DECORAX\edificaciones del mundo\10c89fdb226cd9e9a95b813811f36ba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655" y="4895909"/>
            <a:ext cx="2695848" cy="1710179"/>
          </a:xfrm>
          <a:prstGeom prst="rect">
            <a:avLst/>
          </a:prstGeom>
          <a:ln w="190500" cap="sq">
            <a:solidFill>
              <a:srgbClr val="FFC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7" name="Picture 4" descr="C:\Users\TOSHIBA\Pictures\DECORAX\edificaciones del mundo\20-tranvia-de-mulitas-ruta-al-pante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05378" y="5044956"/>
            <a:ext cx="2213645" cy="1561132"/>
          </a:xfrm>
          <a:prstGeom prst="rect">
            <a:avLst/>
          </a:prstGeom>
          <a:ln w="190500" cap="sq">
            <a:solidFill>
              <a:schemeClr val="bg1">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8" name="Picture 5" descr="C:\Users\TOSHIBA\Pictures\DECORAX\edificaciones del mundo\2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2973" y="3012378"/>
            <a:ext cx="2486050" cy="1728192"/>
          </a:xfrm>
          <a:prstGeom prst="rect">
            <a:avLst/>
          </a:prstGeom>
          <a:ln w="190500" cap="sq">
            <a:solidFill>
              <a:srgbClr val="92D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563888" y="44624"/>
            <a:ext cx="4824536" cy="738664"/>
          </a:xfrm>
          <a:prstGeom prst="rect">
            <a:avLst/>
          </a:prstGeom>
          <a:noFill/>
        </p:spPr>
        <p:txBody>
          <a:bodyPr wrap="square" rtlCol="0">
            <a:spAutoFit/>
          </a:bodyPr>
          <a:lstStyle/>
          <a:p>
            <a:pPr algn="just"/>
            <a:r>
              <a:rPr lang="es-MX" sz="1400" dirty="0" smtClean="0"/>
              <a:t>Viajando por  el </a:t>
            </a:r>
            <a:r>
              <a:rPr lang="es-MX" sz="1400" smtClean="0"/>
              <a:t>tiempo en </a:t>
            </a:r>
            <a:r>
              <a:rPr lang="es-MX" sz="1400" dirty="0" smtClean="0"/>
              <a:t>mi  Ciudad.  Conversa con tu familia  acerca  de las  fotos que te presento, descubre como han cambiado los  diferentes lugares.</a:t>
            </a:r>
            <a:endParaRPr lang="es-MX" sz="1400" dirty="0"/>
          </a:p>
        </p:txBody>
      </p:sp>
    </p:spTree>
    <p:extLst>
      <p:ext uri="{BB962C8B-B14F-4D97-AF65-F5344CB8AC3E}">
        <p14:creationId xmlns:p14="http://schemas.microsoft.com/office/powerpoint/2010/main" val="2632717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TOSHIBA\Pictures\DECORAX\edificaciones del mundo\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71" y="930904"/>
            <a:ext cx="2612814" cy="1816313"/>
          </a:xfrm>
          <a:prstGeom prst="rect">
            <a:avLst/>
          </a:prstGeom>
          <a:ln w="190500" cap="sq">
            <a:solidFill>
              <a:srgbClr val="FFC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4" name="Picture 6" descr="C:\Users\TOSHIBA\Pictures\DECORAX\edificaciones del mundo\34tranv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29" y="2948062"/>
            <a:ext cx="2503699" cy="1583068"/>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5" name="Picture 7" descr="C:\Users\TOSHIBA\Pictures\DECORAX\edificaciones del mundo\38be19cce3071c855d3a736107974bc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606" y="344829"/>
            <a:ext cx="1636266" cy="2060999"/>
          </a:xfrm>
          <a:prstGeom prst="rect">
            <a:avLst/>
          </a:prstGeom>
          <a:ln w="190500" cap="sq">
            <a:solidFill>
              <a:schemeClr val="accent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6" name="Picture 8" descr="C:\Users\TOSHIBA\Pictures\DECORAX\edificaciones del mundo\42-autobuses-amarillos-y-rojos-19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923329"/>
            <a:ext cx="2217511" cy="14824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7" name="Picture 9" descr="C:\Users\TOSHIBA\Pictures\DECORAX\edificaciones del mundo\268e01115d526d3a6c5f20df90966a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2736" y="4600933"/>
            <a:ext cx="1364645" cy="2088174"/>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9" name="Picture 11" descr="C:\Users\TOSHIBA\Pictures\DECORAX\edificaciones del mundo\abd74e299a63e3faecd091e0d5c29b3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344829"/>
            <a:ext cx="1480616" cy="2032777"/>
          </a:xfrm>
          <a:prstGeom prst="rect">
            <a:avLst/>
          </a:prstGeom>
          <a:ln w="190500" cap="sq">
            <a:solidFill>
              <a:schemeClr val="accent1">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61" name="Picture 13" descr="C:\Users\TOSHIBA\Pictures\DECORAX\edificaciones del mundo\EZrJL_RWsAMArM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6444" y="2706863"/>
            <a:ext cx="2378247" cy="1580543"/>
          </a:xfrm>
          <a:prstGeom prst="rect">
            <a:avLst/>
          </a:prstGeom>
          <a:ln w="190500" cap="sq">
            <a:solidFill>
              <a:schemeClr val="accent3">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07800" y="0"/>
            <a:ext cx="3248005"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DURANGO</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62" name="Picture 14" descr="C:\Users\TOSHIBA\Pictures\DECORAX\edificaciones del mundo\images (2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59462">
            <a:off x="3377314" y="2688915"/>
            <a:ext cx="2743200" cy="1666875"/>
          </a:xfrm>
          <a:prstGeom prst="rect">
            <a:avLst/>
          </a:prstGeom>
          <a:ln w="190500" cap="sq">
            <a:solidFill>
              <a:schemeClr val="bg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63" name="Picture 15" descr="C:\Users\TOSHIBA\Pictures\DECORAX\edificaciones del mundo\images (2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390" y="4754351"/>
            <a:ext cx="2390775" cy="1914525"/>
          </a:xfrm>
          <a:prstGeom prst="rect">
            <a:avLst/>
          </a:prstGeom>
          <a:ln w="190500" cap="sq">
            <a:solidFill>
              <a:srgbClr val="FF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64" name="Picture 16" descr="C:\Users\TOSHIBA\Pictures\DECORAX\edificaciones del mundo\images (2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7301" y="4844838"/>
            <a:ext cx="2638425" cy="1733550"/>
          </a:xfrm>
          <a:prstGeom prst="rect">
            <a:avLst/>
          </a:prstGeom>
          <a:ln w="190500" cap="sq">
            <a:solidFill>
              <a:srgbClr val="92D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8" name="17 CuadroTexto"/>
          <p:cNvSpPr txBox="1"/>
          <p:nvPr/>
        </p:nvSpPr>
        <p:spPr>
          <a:xfrm>
            <a:off x="8604449" y="-9469"/>
            <a:ext cx="539551" cy="369332"/>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solidFill>
                  <a:prstClr val="black"/>
                </a:solidFill>
              </a:rPr>
              <a:t>15</a:t>
            </a:r>
            <a:endParaRPr lang="es-MX" b="1" dirty="0">
              <a:solidFill>
                <a:prstClr val="black"/>
              </a:solidFill>
            </a:endParaRPr>
          </a:p>
        </p:txBody>
      </p:sp>
    </p:spTree>
    <p:extLst>
      <p:ext uri="{BB962C8B-B14F-4D97-AF65-F5344CB8AC3E}">
        <p14:creationId xmlns:p14="http://schemas.microsoft.com/office/powerpoint/2010/main" val="279644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604449" y="-9469"/>
            <a:ext cx="539551" cy="369332"/>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solidFill>
                  <a:prstClr val="black"/>
                </a:solidFill>
              </a:rPr>
              <a:t>16</a:t>
            </a:r>
            <a:endParaRPr lang="es-MX" b="1" dirty="0">
              <a:solidFill>
                <a:prstClr val="black"/>
              </a:solidFill>
            </a:endParaRPr>
          </a:p>
        </p:txBody>
      </p:sp>
      <p:pic>
        <p:nvPicPr>
          <p:cNvPr id="1026" name="Picture 2" descr="C:\Users\TOSHIBA\Pictures\DECORAX\edificaciones del mundo\unname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8737">
            <a:off x="5148064" y="620688"/>
            <a:ext cx="3680925" cy="2451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3" name="Picture 9" descr="C:\Users\TOSHIBA\Pictures\DECORAX\edificaciones del mundo\4c2ca2167cf7aa152b8951fcf3107c9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05023">
            <a:off x="353692" y="3908291"/>
            <a:ext cx="3448924" cy="2590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C:\Users\TOSHIBA\Pictures\DECORAX\edificaciones del mundo\4f858a6a9378cdeartefunerariobenignomontoya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3280">
            <a:off x="2116579" y="1099459"/>
            <a:ext cx="1502789" cy="2251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5" name="Picture 11" descr="C:\Users\TOSHIBA\Pictures\DECORAX\edificaciones del mundo\4f858a43e0de0deartefunarario62_HUGO_DAMM2.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196" y="1412777"/>
            <a:ext cx="1414794" cy="2119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2 Rectángulo"/>
          <p:cNvSpPr/>
          <p:nvPr/>
        </p:nvSpPr>
        <p:spPr>
          <a:xfrm>
            <a:off x="207800" y="0"/>
            <a:ext cx="3248005"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DURANGO</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4" name="Picture 12" descr="C:\Users\TOSHIBA\Pictures\DECORAX\edificaciones del mundo\DefJ1c3U8AAJmX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321" y="1124744"/>
            <a:ext cx="1611728" cy="2423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6" name="Picture 12" descr="C:\Users\TOSHIBA\Pictures\DECORAX\edificaciones del mundo\4f20402721afdArte_funerario_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1806" y="2852936"/>
            <a:ext cx="1506255" cy="2214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TOSHIBA\Pictures\DECORAX\edificaciones del mundo\images (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14637">
            <a:off x="6310094" y="3089073"/>
            <a:ext cx="1847850" cy="2466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10" descr="C:\Users\TOSHIBA\Pictures\DECORAX\edificaciones del mundo\18070870458e3abc7e64e8efbb7bf630.gif"/>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9405" l="26190" r="73810"/>
                    </a14:imgEffect>
                  </a14:imgLayer>
                </a14:imgProps>
              </a:ext>
              <a:ext uri="{28A0092B-C50C-407E-A947-70E740481C1C}">
                <a14:useLocalDpi xmlns:a14="http://schemas.microsoft.com/office/drawing/2010/main" val="0"/>
              </a:ext>
            </a:extLst>
          </a:blip>
          <a:srcRect l="22930" r="18799"/>
          <a:stretch/>
        </p:blipFill>
        <p:spPr bwMode="auto">
          <a:xfrm>
            <a:off x="7380312" y="3532600"/>
            <a:ext cx="2024631" cy="31367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067944" y="5517232"/>
            <a:ext cx="3528392" cy="584775"/>
          </a:xfrm>
          <a:prstGeom prst="rect">
            <a:avLst/>
          </a:prstGeom>
          <a:solidFill>
            <a:schemeClr val="accent4">
              <a:lumMod val="60000"/>
              <a:lumOff val="40000"/>
            </a:schemeClr>
          </a:solidFill>
        </p:spPr>
        <p:txBody>
          <a:bodyPr wrap="square" rtlCol="0">
            <a:spAutoFit/>
          </a:bodyPr>
          <a:lstStyle/>
          <a:p>
            <a:pPr algn="ctr"/>
            <a:r>
              <a:rPr lang="es-MX" sz="1600" dirty="0" smtClean="0"/>
              <a:t>Estas </a:t>
            </a:r>
            <a:r>
              <a:rPr lang="es-MX" sz="1600" dirty="0"/>
              <a:t>Muestras Culturales </a:t>
            </a:r>
            <a:r>
              <a:rPr lang="es-MX" sz="1600" dirty="0" smtClean="0"/>
              <a:t>son parte  de Nuestro  Estado.</a:t>
            </a:r>
            <a:endParaRPr lang="es-MX" sz="1600" dirty="0"/>
          </a:p>
        </p:txBody>
      </p:sp>
      <p:sp>
        <p:nvSpPr>
          <p:cNvPr id="5" name="4 CuadroTexto"/>
          <p:cNvSpPr txBox="1"/>
          <p:nvPr/>
        </p:nvSpPr>
        <p:spPr>
          <a:xfrm>
            <a:off x="3779912" y="6093296"/>
            <a:ext cx="4104456" cy="461665"/>
          </a:xfrm>
          <a:prstGeom prst="rect">
            <a:avLst/>
          </a:prstGeom>
          <a:noFill/>
        </p:spPr>
        <p:txBody>
          <a:bodyPr wrap="square" rtlCol="0">
            <a:spAutoFit/>
          </a:bodyPr>
          <a:lstStyle/>
          <a:p>
            <a:pPr algn="ctr"/>
            <a:r>
              <a:rPr lang="es-MX" sz="1200" dirty="0" smtClean="0">
                <a:latin typeface="Century Gothic" panose="020B0502020202020204" pitchFamily="34" charset="0"/>
              </a:rPr>
              <a:t>Elige una y represéntala con un modelado en plastilina o masa.</a:t>
            </a:r>
            <a:endParaRPr lang="es-MX" sz="1200" dirty="0">
              <a:latin typeface="Century Gothic" panose="020B0502020202020204" pitchFamily="34" charset="0"/>
            </a:endParaRPr>
          </a:p>
        </p:txBody>
      </p:sp>
      <p:sp>
        <p:nvSpPr>
          <p:cNvPr id="6" name="5 CuadroTexto"/>
          <p:cNvSpPr txBox="1"/>
          <p:nvPr/>
        </p:nvSpPr>
        <p:spPr>
          <a:xfrm>
            <a:off x="393321" y="764704"/>
            <a:ext cx="3606547" cy="307777"/>
          </a:xfrm>
          <a:prstGeom prst="rect">
            <a:avLst/>
          </a:prstGeom>
          <a:solidFill>
            <a:schemeClr val="bg1">
              <a:lumMod val="85000"/>
            </a:schemeClr>
          </a:solidFill>
        </p:spPr>
        <p:txBody>
          <a:bodyPr wrap="square" rtlCol="0">
            <a:spAutoFit/>
          </a:bodyPr>
          <a:lstStyle/>
          <a:p>
            <a:pPr algn="ctr"/>
            <a:r>
              <a:rPr lang="es-MX" sz="1400" dirty="0" smtClean="0">
                <a:latin typeface="Century Gothic" panose="020B0502020202020204" pitchFamily="34" charset="0"/>
              </a:rPr>
              <a:t>Arte funerario “Benigno Montoya”. </a:t>
            </a:r>
            <a:endParaRPr lang="es-MX" sz="1400" dirty="0">
              <a:latin typeface="Century Gothic" panose="020B0502020202020204" pitchFamily="34" charset="0"/>
            </a:endParaRPr>
          </a:p>
        </p:txBody>
      </p:sp>
      <p:sp>
        <p:nvSpPr>
          <p:cNvPr id="22" name="21 CuadroTexto"/>
          <p:cNvSpPr txBox="1"/>
          <p:nvPr/>
        </p:nvSpPr>
        <p:spPr>
          <a:xfrm>
            <a:off x="4752282" y="153888"/>
            <a:ext cx="3606547" cy="307777"/>
          </a:xfrm>
          <a:prstGeom prst="rect">
            <a:avLst/>
          </a:prstGeom>
          <a:solidFill>
            <a:schemeClr val="bg1">
              <a:lumMod val="85000"/>
            </a:schemeClr>
          </a:solidFill>
        </p:spPr>
        <p:txBody>
          <a:bodyPr wrap="square" rtlCol="0">
            <a:spAutoFit/>
          </a:bodyPr>
          <a:lstStyle/>
          <a:p>
            <a:pPr algn="ctr"/>
            <a:r>
              <a:rPr lang="es-MX" sz="1400" dirty="0" smtClean="0">
                <a:latin typeface="Century Gothic" panose="020B0502020202020204" pitchFamily="34" charset="0"/>
              </a:rPr>
              <a:t>Baile Folclórico  “Polka” y “Chotis”. </a:t>
            </a:r>
            <a:endParaRPr lang="es-MX" sz="1400" dirty="0">
              <a:latin typeface="Century Gothic" panose="020B0502020202020204" pitchFamily="34" charset="0"/>
            </a:endParaRPr>
          </a:p>
        </p:txBody>
      </p:sp>
    </p:spTree>
    <p:extLst>
      <p:ext uri="{BB962C8B-B14F-4D97-AF65-F5344CB8AC3E}">
        <p14:creationId xmlns:p14="http://schemas.microsoft.com/office/powerpoint/2010/main" val="195870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755910" y="-9469"/>
            <a:ext cx="38809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t>2</a:t>
            </a:r>
            <a:endParaRPr lang="es-MX" b="1" dirty="0"/>
          </a:p>
        </p:txBody>
      </p:sp>
      <p:pic>
        <p:nvPicPr>
          <p:cNvPr id="5123" name="Picture 3" descr="C:\Users\TOSHIBA\Pictures\DECORAX\edificaciones del mundo\79156557-concepto-de-viajes-aéreos-dibujos-animados-de-juguete-jet-airplane-con-boletos-de-embarque-de-avión-sob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7762"/>
          <a:stretch/>
        </p:blipFill>
        <p:spPr bwMode="auto">
          <a:xfrm rot="195717">
            <a:off x="3965047" y="270652"/>
            <a:ext cx="3461045" cy="102041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TOSHIBA\Pictures\DECORAX\edificaciones del mundo\105106909-icono-de-vector-de-boleto-aéreo.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3846" l="3923" r="90000"/>
                    </a14:imgEffect>
                  </a14:imgLayer>
                </a14:imgProps>
              </a:ext>
              <a:ext uri="{28A0092B-C50C-407E-A947-70E740481C1C}">
                <a14:useLocalDpi xmlns:a14="http://schemas.microsoft.com/office/drawing/2010/main" val="0"/>
              </a:ext>
            </a:extLst>
          </a:blip>
          <a:srcRect t="15815" r="6006" b="16710"/>
          <a:stretch/>
        </p:blipFill>
        <p:spPr bwMode="auto">
          <a:xfrm>
            <a:off x="6884685" y="0"/>
            <a:ext cx="2065270" cy="148258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79512" y="188640"/>
            <a:ext cx="4248472" cy="584775"/>
          </a:xfrm>
          <a:prstGeom prst="rect">
            <a:avLst/>
          </a:prstGeom>
          <a:solidFill>
            <a:schemeClr val="accent4">
              <a:lumMod val="40000"/>
              <a:lumOff val="60000"/>
            </a:schemeClr>
          </a:solidFill>
          <a:ln w="38100">
            <a:solidFill>
              <a:schemeClr val="tx1"/>
            </a:solidFill>
            <a:prstDash val="dash"/>
          </a:ln>
        </p:spPr>
        <p:txBody>
          <a:bodyPr wrap="square" rtlCol="0">
            <a:spAutoFit/>
          </a:bodyPr>
          <a:lstStyle/>
          <a:p>
            <a:pPr algn="ctr"/>
            <a:r>
              <a:rPr lang="es-MX" sz="3200" dirty="0" smtClean="0">
                <a:latin typeface="Berlin Sans FB" panose="020E0602020502020306" pitchFamily="34" charset="0"/>
              </a:rPr>
              <a:t>Boleto de Avión</a:t>
            </a:r>
            <a:endParaRPr lang="es-MX" sz="3200" dirty="0">
              <a:latin typeface="Berlin Sans FB" panose="020E0602020502020306" pitchFamily="34" charset="0"/>
            </a:endParaRPr>
          </a:p>
        </p:txBody>
      </p:sp>
      <p:pic>
        <p:nvPicPr>
          <p:cNvPr id="5124" name="Picture 4" descr="C:\Users\TOSHIBA\Pictures\DECORAX\edificaciones del mundo\billete-pasaje-embarque-aerolinea-viajar-avion_100823-426.jpg"/>
          <p:cNvPicPr>
            <a:picLocks noChangeAspect="1" noChangeArrowheads="1"/>
          </p:cNvPicPr>
          <p:nvPr/>
        </p:nvPicPr>
        <p:blipFill rotWithShape="1">
          <a:blip r:embed="rId5">
            <a:extLst>
              <a:ext uri="{28A0092B-C50C-407E-A947-70E740481C1C}">
                <a14:useLocalDpi xmlns:a14="http://schemas.microsoft.com/office/drawing/2010/main" val="0"/>
              </a:ext>
            </a:extLst>
          </a:blip>
          <a:srcRect t="4657" b="4795"/>
          <a:stretch/>
        </p:blipFill>
        <p:spPr bwMode="auto">
          <a:xfrm>
            <a:off x="31870" y="1628800"/>
            <a:ext cx="9112130" cy="482453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11560" y="2719953"/>
            <a:ext cx="1872208" cy="276999"/>
          </a:xfrm>
          <a:prstGeom prst="rect">
            <a:avLst/>
          </a:prstGeom>
          <a:solidFill>
            <a:schemeClr val="accent5">
              <a:lumMod val="40000"/>
              <a:lumOff val="60000"/>
            </a:schemeClr>
          </a:solidFill>
        </p:spPr>
        <p:txBody>
          <a:bodyPr wrap="square" rtlCol="0">
            <a:spAutoFit/>
          </a:bodyPr>
          <a:lstStyle/>
          <a:p>
            <a:r>
              <a:rPr lang="es-MX" sz="1200" dirty="0" smtClean="0">
                <a:latin typeface="Century Gothic" panose="020B0502020202020204" pitchFamily="34" charset="0"/>
              </a:rPr>
              <a:t>Nombre del Pasajero</a:t>
            </a:r>
            <a:endParaRPr lang="es-MX" sz="1200" dirty="0">
              <a:latin typeface="Century Gothic" panose="020B0502020202020204" pitchFamily="34" charset="0"/>
            </a:endParaRPr>
          </a:p>
        </p:txBody>
      </p:sp>
      <p:sp>
        <p:nvSpPr>
          <p:cNvPr id="10" name="9 CuadroTexto"/>
          <p:cNvSpPr txBox="1"/>
          <p:nvPr/>
        </p:nvSpPr>
        <p:spPr>
          <a:xfrm>
            <a:off x="3563888" y="2719953"/>
            <a:ext cx="648072" cy="276999"/>
          </a:xfrm>
          <a:prstGeom prst="rect">
            <a:avLst/>
          </a:prstGeom>
          <a:solidFill>
            <a:schemeClr val="accent5">
              <a:lumMod val="40000"/>
              <a:lumOff val="60000"/>
            </a:schemeClr>
          </a:solidFill>
        </p:spPr>
        <p:txBody>
          <a:bodyPr wrap="square" rtlCol="0">
            <a:spAutoFit/>
          </a:bodyPr>
          <a:lstStyle/>
          <a:p>
            <a:r>
              <a:rPr lang="es-MX" sz="1200" dirty="0" smtClean="0">
                <a:latin typeface="Century Gothic" panose="020B0502020202020204" pitchFamily="34" charset="0"/>
              </a:rPr>
              <a:t>Vuelo</a:t>
            </a:r>
            <a:endParaRPr lang="es-MX" sz="1200" dirty="0">
              <a:latin typeface="Century Gothic" panose="020B0502020202020204" pitchFamily="34" charset="0"/>
            </a:endParaRPr>
          </a:p>
        </p:txBody>
      </p:sp>
      <p:sp>
        <p:nvSpPr>
          <p:cNvPr id="11" name="10 CuadroTexto"/>
          <p:cNvSpPr txBox="1"/>
          <p:nvPr/>
        </p:nvSpPr>
        <p:spPr>
          <a:xfrm>
            <a:off x="611560" y="3501008"/>
            <a:ext cx="648072" cy="276999"/>
          </a:xfrm>
          <a:prstGeom prst="rect">
            <a:avLst/>
          </a:prstGeom>
          <a:solidFill>
            <a:schemeClr val="accent5">
              <a:lumMod val="40000"/>
              <a:lumOff val="60000"/>
            </a:schemeClr>
          </a:solidFill>
        </p:spPr>
        <p:txBody>
          <a:bodyPr wrap="square" rtlCol="0">
            <a:spAutoFit/>
          </a:bodyPr>
          <a:lstStyle/>
          <a:p>
            <a:r>
              <a:rPr lang="es-MX" sz="1200" dirty="0" smtClean="0">
                <a:latin typeface="Century Gothic" panose="020B0502020202020204" pitchFamily="34" charset="0"/>
              </a:rPr>
              <a:t>De</a:t>
            </a:r>
            <a:endParaRPr lang="es-MX" sz="1200" dirty="0">
              <a:latin typeface="Century Gothic" panose="020B0502020202020204" pitchFamily="34" charset="0"/>
            </a:endParaRPr>
          </a:p>
        </p:txBody>
      </p:sp>
      <p:sp>
        <p:nvSpPr>
          <p:cNvPr id="12" name="11 CuadroTexto"/>
          <p:cNvSpPr txBox="1"/>
          <p:nvPr/>
        </p:nvSpPr>
        <p:spPr>
          <a:xfrm>
            <a:off x="611560" y="4221088"/>
            <a:ext cx="648072" cy="276999"/>
          </a:xfrm>
          <a:prstGeom prst="rect">
            <a:avLst/>
          </a:prstGeom>
          <a:solidFill>
            <a:schemeClr val="accent5">
              <a:lumMod val="40000"/>
              <a:lumOff val="60000"/>
            </a:schemeClr>
          </a:solidFill>
        </p:spPr>
        <p:txBody>
          <a:bodyPr wrap="square" rtlCol="0">
            <a:spAutoFit/>
          </a:bodyPr>
          <a:lstStyle/>
          <a:p>
            <a:r>
              <a:rPr lang="es-MX" sz="1200" dirty="0" smtClean="0">
                <a:latin typeface="Century Gothic" panose="020B0502020202020204" pitchFamily="34" charset="0"/>
              </a:rPr>
              <a:t>a</a:t>
            </a:r>
            <a:endParaRPr lang="es-MX" sz="1200" dirty="0">
              <a:latin typeface="Century Gothic" panose="020B0502020202020204" pitchFamily="34" charset="0"/>
            </a:endParaRPr>
          </a:p>
        </p:txBody>
      </p:sp>
      <p:sp>
        <p:nvSpPr>
          <p:cNvPr id="13" name="12 CuadroTexto"/>
          <p:cNvSpPr txBox="1"/>
          <p:nvPr/>
        </p:nvSpPr>
        <p:spPr>
          <a:xfrm>
            <a:off x="611560" y="5013176"/>
            <a:ext cx="1813579" cy="276999"/>
          </a:xfrm>
          <a:prstGeom prst="rect">
            <a:avLst/>
          </a:prstGeom>
          <a:solidFill>
            <a:schemeClr val="accent5">
              <a:lumMod val="40000"/>
              <a:lumOff val="60000"/>
            </a:schemeClr>
          </a:solidFill>
        </p:spPr>
        <p:txBody>
          <a:bodyPr wrap="square" rtlCol="0">
            <a:spAutoFit/>
          </a:bodyPr>
          <a:lstStyle/>
          <a:p>
            <a:r>
              <a:rPr lang="es-MX" sz="1200" dirty="0" smtClean="0">
                <a:latin typeface="Century Gothic" panose="020B0502020202020204" pitchFamily="34" charset="0"/>
              </a:rPr>
              <a:t>Puerta de Abordaje</a:t>
            </a:r>
            <a:endParaRPr lang="es-MX" sz="1200" dirty="0">
              <a:latin typeface="Century Gothic" panose="020B0502020202020204" pitchFamily="34" charset="0"/>
            </a:endParaRPr>
          </a:p>
        </p:txBody>
      </p:sp>
      <p:sp>
        <p:nvSpPr>
          <p:cNvPr id="14" name="13 CuadroTexto"/>
          <p:cNvSpPr txBox="1"/>
          <p:nvPr/>
        </p:nvSpPr>
        <p:spPr>
          <a:xfrm>
            <a:off x="3563888" y="3501007"/>
            <a:ext cx="648072" cy="276999"/>
          </a:xfrm>
          <a:prstGeom prst="rect">
            <a:avLst/>
          </a:prstGeom>
          <a:solidFill>
            <a:schemeClr val="accent5">
              <a:lumMod val="40000"/>
              <a:lumOff val="60000"/>
            </a:schemeClr>
          </a:solidFill>
        </p:spPr>
        <p:txBody>
          <a:bodyPr wrap="square" rtlCol="0">
            <a:spAutoFit/>
          </a:bodyPr>
          <a:lstStyle/>
          <a:p>
            <a:r>
              <a:rPr lang="es-MX" sz="1200" dirty="0" smtClean="0">
                <a:latin typeface="Century Gothic" panose="020B0502020202020204" pitchFamily="34" charset="0"/>
              </a:rPr>
              <a:t>Día</a:t>
            </a:r>
            <a:endParaRPr lang="es-MX" sz="1200" dirty="0">
              <a:latin typeface="Century Gothic" panose="020B0502020202020204" pitchFamily="34" charset="0"/>
            </a:endParaRPr>
          </a:p>
        </p:txBody>
      </p:sp>
      <p:sp>
        <p:nvSpPr>
          <p:cNvPr id="15" name="14 CuadroTexto"/>
          <p:cNvSpPr txBox="1"/>
          <p:nvPr/>
        </p:nvSpPr>
        <p:spPr>
          <a:xfrm>
            <a:off x="4499992" y="3504938"/>
            <a:ext cx="648072" cy="276999"/>
          </a:xfrm>
          <a:prstGeom prst="rect">
            <a:avLst/>
          </a:prstGeom>
          <a:solidFill>
            <a:schemeClr val="accent5">
              <a:lumMod val="40000"/>
              <a:lumOff val="60000"/>
            </a:schemeClr>
          </a:solidFill>
        </p:spPr>
        <p:txBody>
          <a:bodyPr wrap="square" rtlCol="0">
            <a:spAutoFit/>
          </a:bodyPr>
          <a:lstStyle/>
          <a:p>
            <a:r>
              <a:rPr lang="es-MX" sz="1200" dirty="0" smtClean="0">
                <a:latin typeface="Century Gothic" panose="020B0502020202020204" pitchFamily="34" charset="0"/>
              </a:rPr>
              <a:t>Hora</a:t>
            </a:r>
            <a:endParaRPr lang="es-MX" sz="1200" dirty="0">
              <a:latin typeface="Century Gothic" panose="020B0502020202020204" pitchFamily="34" charset="0"/>
            </a:endParaRPr>
          </a:p>
        </p:txBody>
      </p:sp>
      <p:sp>
        <p:nvSpPr>
          <p:cNvPr id="17" name="16 CuadroTexto"/>
          <p:cNvSpPr txBox="1"/>
          <p:nvPr/>
        </p:nvSpPr>
        <p:spPr>
          <a:xfrm>
            <a:off x="3563888" y="4243937"/>
            <a:ext cx="648072" cy="261610"/>
          </a:xfrm>
          <a:prstGeom prst="rect">
            <a:avLst/>
          </a:prstGeom>
          <a:solidFill>
            <a:schemeClr val="accent5">
              <a:lumMod val="40000"/>
              <a:lumOff val="60000"/>
            </a:schemeClr>
          </a:solidFill>
        </p:spPr>
        <p:txBody>
          <a:bodyPr wrap="square" rtlCol="0">
            <a:spAutoFit/>
          </a:bodyPr>
          <a:lstStyle/>
          <a:p>
            <a:r>
              <a:rPr lang="es-MX" sz="1100" dirty="0" smtClean="0">
                <a:latin typeface="Century Gothic" panose="020B0502020202020204" pitchFamily="34" charset="0"/>
              </a:rPr>
              <a:t>Puerta</a:t>
            </a:r>
            <a:endParaRPr lang="es-MX" sz="1100" dirty="0">
              <a:latin typeface="Century Gothic" panose="020B0502020202020204" pitchFamily="34" charset="0"/>
            </a:endParaRPr>
          </a:p>
        </p:txBody>
      </p:sp>
      <p:sp>
        <p:nvSpPr>
          <p:cNvPr id="18" name="17 CuadroTexto"/>
          <p:cNvSpPr txBox="1"/>
          <p:nvPr/>
        </p:nvSpPr>
        <p:spPr>
          <a:xfrm>
            <a:off x="4499992" y="4247510"/>
            <a:ext cx="792088" cy="261610"/>
          </a:xfrm>
          <a:prstGeom prst="rect">
            <a:avLst/>
          </a:prstGeom>
          <a:solidFill>
            <a:schemeClr val="accent5">
              <a:lumMod val="40000"/>
              <a:lumOff val="60000"/>
            </a:schemeClr>
          </a:solidFill>
        </p:spPr>
        <p:txBody>
          <a:bodyPr wrap="square" rtlCol="0">
            <a:spAutoFit/>
          </a:bodyPr>
          <a:lstStyle/>
          <a:p>
            <a:r>
              <a:rPr lang="es-MX" sz="1100" dirty="0" smtClean="0">
                <a:latin typeface="Century Gothic" panose="020B0502020202020204" pitchFamily="34" charset="0"/>
              </a:rPr>
              <a:t>Asiento</a:t>
            </a:r>
            <a:endParaRPr lang="es-MX" sz="1100" dirty="0">
              <a:latin typeface="Century Gothic" panose="020B0502020202020204" pitchFamily="34" charset="0"/>
            </a:endParaRPr>
          </a:p>
        </p:txBody>
      </p:sp>
      <p:sp>
        <p:nvSpPr>
          <p:cNvPr id="19" name="18 CuadroTexto"/>
          <p:cNvSpPr txBox="1"/>
          <p:nvPr/>
        </p:nvSpPr>
        <p:spPr>
          <a:xfrm>
            <a:off x="6372200" y="4775353"/>
            <a:ext cx="648072" cy="261610"/>
          </a:xfrm>
          <a:prstGeom prst="rect">
            <a:avLst/>
          </a:prstGeom>
          <a:solidFill>
            <a:schemeClr val="accent5">
              <a:lumMod val="40000"/>
              <a:lumOff val="60000"/>
            </a:schemeClr>
          </a:solidFill>
        </p:spPr>
        <p:txBody>
          <a:bodyPr wrap="square" rtlCol="0">
            <a:spAutoFit/>
          </a:bodyPr>
          <a:lstStyle/>
          <a:p>
            <a:r>
              <a:rPr lang="es-MX" sz="1050" dirty="0" smtClean="0">
                <a:latin typeface="Century Gothic" panose="020B0502020202020204" pitchFamily="34" charset="0"/>
              </a:rPr>
              <a:t>Día</a:t>
            </a:r>
            <a:endParaRPr lang="es-MX" sz="1050" dirty="0">
              <a:latin typeface="Century Gothic" panose="020B0502020202020204" pitchFamily="34" charset="0"/>
            </a:endParaRPr>
          </a:p>
        </p:txBody>
      </p:sp>
      <p:sp>
        <p:nvSpPr>
          <p:cNvPr id="20" name="19 CuadroTexto"/>
          <p:cNvSpPr txBox="1"/>
          <p:nvPr/>
        </p:nvSpPr>
        <p:spPr>
          <a:xfrm>
            <a:off x="7593284" y="4759964"/>
            <a:ext cx="648072" cy="261610"/>
          </a:xfrm>
          <a:prstGeom prst="rect">
            <a:avLst/>
          </a:prstGeom>
          <a:solidFill>
            <a:schemeClr val="accent5">
              <a:lumMod val="40000"/>
              <a:lumOff val="60000"/>
            </a:schemeClr>
          </a:solidFill>
        </p:spPr>
        <p:txBody>
          <a:bodyPr wrap="square" rtlCol="0">
            <a:spAutoFit/>
          </a:bodyPr>
          <a:lstStyle/>
          <a:p>
            <a:r>
              <a:rPr lang="es-MX" sz="1100" dirty="0" smtClean="0">
                <a:latin typeface="Century Gothic" panose="020B0502020202020204" pitchFamily="34" charset="0"/>
              </a:rPr>
              <a:t>Hora</a:t>
            </a:r>
            <a:endParaRPr lang="es-MX" sz="1100" dirty="0">
              <a:latin typeface="Century Gothic" panose="020B0502020202020204" pitchFamily="34" charset="0"/>
            </a:endParaRPr>
          </a:p>
        </p:txBody>
      </p:sp>
      <p:sp>
        <p:nvSpPr>
          <p:cNvPr id="21" name="20 CuadroTexto"/>
          <p:cNvSpPr txBox="1"/>
          <p:nvPr/>
        </p:nvSpPr>
        <p:spPr>
          <a:xfrm>
            <a:off x="6372200" y="5290175"/>
            <a:ext cx="648072" cy="246221"/>
          </a:xfrm>
          <a:prstGeom prst="rect">
            <a:avLst/>
          </a:prstGeom>
          <a:solidFill>
            <a:schemeClr val="accent5">
              <a:lumMod val="40000"/>
              <a:lumOff val="60000"/>
            </a:schemeClr>
          </a:solidFill>
        </p:spPr>
        <p:txBody>
          <a:bodyPr wrap="square" rtlCol="0">
            <a:spAutoFit/>
          </a:bodyPr>
          <a:lstStyle/>
          <a:p>
            <a:r>
              <a:rPr lang="es-MX" sz="1000" dirty="0" smtClean="0">
                <a:latin typeface="Century Gothic" panose="020B0502020202020204" pitchFamily="34" charset="0"/>
              </a:rPr>
              <a:t>Puerta</a:t>
            </a:r>
            <a:endParaRPr lang="es-MX" sz="1000" dirty="0">
              <a:latin typeface="Century Gothic" panose="020B0502020202020204" pitchFamily="34" charset="0"/>
            </a:endParaRPr>
          </a:p>
        </p:txBody>
      </p:sp>
      <p:sp>
        <p:nvSpPr>
          <p:cNvPr id="22" name="21 CuadroTexto"/>
          <p:cNvSpPr txBox="1"/>
          <p:nvPr/>
        </p:nvSpPr>
        <p:spPr>
          <a:xfrm>
            <a:off x="7593284" y="5290175"/>
            <a:ext cx="792088" cy="246221"/>
          </a:xfrm>
          <a:prstGeom prst="rect">
            <a:avLst/>
          </a:prstGeom>
          <a:solidFill>
            <a:schemeClr val="accent5">
              <a:lumMod val="40000"/>
              <a:lumOff val="60000"/>
            </a:schemeClr>
          </a:solidFill>
        </p:spPr>
        <p:txBody>
          <a:bodyPr wrap="square" rtlCol="0">
            <a:spAutoFit/>
          </a:bodyPr>
          <a:lstStyle/>
          <a:p>
            <a:r>
              <a:rPr lang="es-MX" sz="1000" dirty="0" smtClean="0">
                <a:latin typeface="Century Gothic" panose="020B0502020202020204" pitchFamily="34" charset="0"/>
              </a:rPr>
              <a:t>Asiento</a:t>
            </a:r>
            <a:endParaRPr lang="es-MX" sz="1000" dirty="0">
              <a:latin typeface="Century Gothic" panose="020B0502020202020204" pitchFamily="34" charset="0"/>
            </a:endParaRPr>
          </a:p>
        </p:txBody>
      </p:sp>
      <p:sp>
        <p:nvSpPr>
          <p:cNvPr id="23" name="22 CuadroTexto"/>
          <p:cNvSpPr txBox="1"/>
          <p:nvPr/>
        </p:nvSpPr>
        <p:spPr>
          <a:xfrm>
            <a:off x="6421593" y="4236242"/>
            <a:ext cx="648072" cy="246221"/>
          </a:xfrm>
          <a:prstGeom prst="rect">
            <a:avLst/>
          </a:prstGeom>
          <a:solidFill>
            <a:schemeClr val="accent5">
              <a:lumMod val="40000"/>
              <a:lumOff val="60000"/>
            </a:schemeClr>
          </a:solidFill>
        </p:spPr>
        <p:txBody>
          <a:bodyPr wrap="square" rtlCol="0">
            <a:spAutoFit/>
          </a:bodyPr>
          <a:lstStyle/>
          <a:p>
            <a:r>
              <a:rPr lang="es-MX" sz="1000" dirty="0" smtClean="0">
                <a:latin typeface="Century Gothic" panose="020B0502020202020204" pitchFamily="34" charset="0"/>
              </a:rPr>
              <a:t>Vuelo</a:t>
            </a:r>
            <a:endParaRPr lang="es-MX" sz="1000" dirty="0">
              <a:latin typeface="Century Gothic" panose="020B0502020202020204" pitchFamily="34" charset="0"/>
            </a:endParaRPr>
          </a:p>
        </p:txBody>
      </p:sp>
      <p:sp>
        <p:nvSpPr>
          <p:cNvPr id="24" name="23 CuadroTexto"/>
          <p:cNvSpPr txBox="1"/>
          <p:nvPr/>
        </p:nvSpPr>
        <p:spPr>
          <a:xfrm>
            <a:off x="6369148" y="2447310"/>
            <a:ext cx="1872208" cy="261610"/>
          </a:xfrm>
          <a:prstGeom prst="rect">
            <a:avLst/>
          </a:prstGeom>
          <a:solidFill>
            <a:schemeClr val="accent5">
              <a:lumMod val="40000"/>
              <a:lumOff val="60000"/>
            </a:schemeClr>
          </a:solidFill>
        </p:spPr>
        <p:txBody>
          <a:bodyPr wrap="square" rtlCol="0">
            <a:spAutoFit/>
          </a:bodyPr>
          <a:lstStyle/>
          <a:p>
            <a:r>
              <a:rPr lang="es-MX" sz="1100" dirty="0" smtClean="0">
                <a:latin typeface="Century Gothic" panose="020B0502020202020204" pitchFamily="34" charset="0"/>
              </a:rPr>
              <a:t>Nombre del Pasajero</a:t>
            </a:r>
            <a:endParaRPr lang="es-MX" sz="1100" dirty="0">
              <a:latin typeface="Century Gothic" panose="020B0502020202020204" pitchFamily="34" charset="0"/>
            </a:endParaRPr>
          </a:p>
        </p:txBody>
      </p:sp>
      <p:sp>
        <p:nvSpPr>
          <p:cNvPr id="25" name="24 CuadroTexto"/>
          <p:cNvSpPr txBox="1"/>
          <p:nvPr/>
        </p:nvSpPr>
        <p:spPr>
          <a:xfrm>
            <a:off x="6398335" y="3068960"/>
            <a:ext cx="648072" cy="246221"/>
          </a:xfrm>
          <a:prstGeom prst="rect">
            <a:avLst/>
          </a:prstGeom>
          <a:solidFill>
            <a:schemeClr val="accent5">
              <a:lumMod val="40000"/>
              <a:lumOff val="60000"/>
            </a:schemeClr>
          </a:solidFill>
        </p:spPr>
        <p:txBody>
          <a:bodyPr wrap="square" rtlCol="0">
            <a:spAutoFit/>
          </a:bodyPr>
          <a:lstStyle/>
          <a:p>
            <a:r>
              <a:rPr lang="es-MX" sz="1000" dirty="0" smtClean="0">
                <a:latin typeface="Century Gothic" panose="020B0502020202020204" pitchFamily="34" charset="0"/>
              </a:rPr>
              <a:t>De</a:t>
            </a:r>
            <a:endParaRPr lang="es-MX" sz="1000" dirty="0">
              <a:latin typeface="Century Gothic" panose="020B0502020202020204" pitchFamily="34" charset="0"/>
            </a:endParaRPr>
          </a:p>
        </p:txBody>
      </p:sp>
      <p:sp>
        <p:nvSpPr>
          <p:cNvPr id="26" name="25 CuadroTexto"/>
          <p:cNvSpPr txBox="1"/>
          <p:nvPr/>
        </p:nvSpPr>
        <p:spPr>
          <a:xfrm>
            <a:off x="6429668" y="3662801"/>
            <a:ext cx="324036" cy="246221"/>
          </a:xfrm>
          <a:prstGeom prst="rect">
            <a:avLst/>
          </a:prstGeom>
          <a:solidFill>
            <a:schemeClr val="accent5">
              <a:lumMod val="40000"/>
              <a:lumOff val="60000"/>
            </a:schemeClr>
          </a:solidFill>
        </p:spPr>
        <p:txBody>
          <a:bodyPr wrap="square" rtlCol="0">
            <a:spAutoFit/>
          </a:bodyPr>
          <a:lstStyle/>
          <a:p>
            <a:r>
              <a:rPr lang="es-MX" sz="1000" dirty="0" smtClean="0">
                <a:latin typeface="Century Gothic" panose="020B0502020202020204" pitchFamily="34" charset="0"/>
              </a:rPr>
              <a:t>a</a:t>
            </a:r>
            <a:endParaRPr lang="es-MX" sz="1000" dirty="0">
              <a:latin typeface="Century Gothic" panose="020B0502020202020204" pitchFamily="34" charset="0"/>
            </a:endParaRPr>
          </a:p>
        </p:txBody>
      </p:sp>
      <p:sp>
        <p:nvSpPr>
          <p:cNvPr id="5" name="4 CuadroTexto"/>
          <p:cNvSpPr txBox="1"/>
          <p:nvPr/>
        </p:nvSpPr>
        <p:spPr>
          <a:xfrm>
            <a:off x="323528" y="1249015"/>
            <a:ext cx="5472608" cy="307777"/>
          </a:xfrm>
          <a:prstGeom prst="rect">
            <a:avLst/>
          </a:prstGeom>
          <a:noFill/>
        </p:spPr>
        <p:txBody>
          <a:bodyPr wrap="square" rtlCol="0">
            <a:spAutoFit/>
          </a:bodyPr>
          <a:lstStyle/>
          <a:p>
            <a:r>
              <a:rPr lang="es-MX" sz="1400" dirty="0" smtClean="0">
                <a:latin typeface="Century Gothic" panose="020B0502020202020204" pitchFamily="34" charset="0"/>
              </a:rPr>
              <a:t>Llena los datos que se te piden,  entre ellos Tu Nombre </a:t>
            </a:r>
            <a:endParaRPr lang="es-MX" sz="1400" dirty="0">
              <a:latin typeface="Century Gothic" panose="020B0502020202020204" pitchFamily="34" charset="0"/>
            </a:endParaRPr>
          </a:p>
        </p:txBody>
      </p:sp>
    </p:spTree>
    <p:extLst>
      <p:ext uri="{BB962C8B-B14F-4D97-AF65-F5344CB8AC3E}">
        <p14:creationId xmlns:p14="http://schemas.microsoft.com/office/powerpoint/2010/main" val="163301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SHIBA\Pictures\DECORAX\edificaciones del mundo\aerolinea-viaje-vector-dibujos-animados-confort-azafata-sonriente-feliz-azafata-elegante-d_1441-2910.jpg"/>
          <p:cNvPicPr>
            <a:picLocks noChangeAspect="1" noChangeArrowheads="1"/>
          </p:cNvPicPr>
          <p:nvPr/>
        </p:nvPicPr>
        <p:blipFill rotWithShape="1">
          <a:blip r:embed="rId2">
            <a:extLst>
              <a:ext uri="{28A0092B-C50C-407E-A947-70E740481C1C}">
                <a14:useLocalDpi xmlns:a14="http://schemas.microsoft.com/office/drawing/2010/main" val="0"/>
              </a:ext>
            </a:extLst>
          </a:blip>
          <a:srcRect l="3596" t="13454" r="1603" b="5288"/>
          <a:stretch/>
        </p:blipFill>
        <p:spPr bwMode="auto">
          <a:xfrm>
            <a:off x="179513" y="188641"/>
            <a:ext cx="266429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OSHIBA\Pictures\DECORAX\edificaciones del mundo\piloto-azafata-posando-cabina-avion_1034-1087.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197" t="4867" r="16143" b="10058"/>
          <a:stretch/>
        </p:blipFill>
        <p:spPr bwMode="auto">
          <a:xfrm>
            <a:off x="3107836" y="197326"/>
            <a:ext cx="2184244" cy="12154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TOSHIBA\Pictures\DECORAX\edificaciones del mundo\avion-aterrizando-fondo-cielo-pista-aeropuerto_37787-8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5266" y="1772816"/>
            <a:ext cx="1181125" cy="11811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TOSHIBA\Pictures\DECORAX\edificaciones del mundo\ilustracion-dibujos-animados-avion-gris-chorro-pista-despegue-o-aterrizaje-avion-comercial_33099-6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197326"/>
            <a:ext cx="2952328" cy="121545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TOSHIBA\Pictures\DECORAX\edificaciones del mundo\maxresdefault (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64" r="19805" b="22843"/>
          <a:stretch/>
        </p:blipFill>
        <p:spPr bwMode="auto">
          <a:xfrm>
            <a:off x="323528" y="1844824"/>
            <a:ext cx="1857349"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TOSHIBA\Pictures\DECORAX\edificaciones del mundo\descarga (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1844824"/>
            <a:ext cx="2664296" cy="1150371"/>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8755910" y="-9469"/>
            <a:ext cx="38809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a:t>3</a:t>
            </a:r>
          </a:p>
        </p:txBody>
      </p:sp>
      <p:sp>
        <p:nvSpPr>
          <p:cNvPr id="11" name="10 CuadroTexto"/>
          <p:cNvSpPr txBox="1"/>
          <p:nvPr/>
        </p:nvSpPr>
        <p:spPr>
          <a:xfrm>
            <a:off x="6552220" y="1881649"/>
            <a:ext cx="2397735" cy="954107"/>
          </a:xfrm>
          <a:prstGeom prst="rect">
            <a:avLst/>
          </a:prstGeom>
          <a:solidFill>
            <a:schemeClr val="accent4">
              <a:lumMod val="40000"/>
              <a:lumOff val="60000"/>
            </a:schemeClr>
          </a:solidFill>
        </p:spPr>
        <p:txBody>
          <a:bodyPr wrap="square" rtlCol="0">
            <a:spAutoFit/>
          </a:bodyPr>
          <a:lstStyle/>
          <a:p>
            <a:pPr algn="ctr"/>
            <a:r>
              <a:rPr lang="es-MX" sz="1400" dirty="0" smtClean="0">
                <a:latin typeface="Berlin Sans FB" panose="020E0602020502020306" pitchFamily="34" charset="0"/>
              </a:rPr>
              <a:t>Imagina como crees que será tu viaje… Que descubrirás…. Que lugares visitarás….</a:t>
            </a:r>
          </a:p>
          <a:p>
            <a:pPr algn="ctr"/>
            <a:r>
              <a:rPr lang="es-MX" sz="1400" dirty="0" smtClean="0">
                <a:latin typeface="Berlin Sans FB" panose="020E0602020502020306" pitchFamily="34" charset="0"/>
              </a:rPr>
              <a:t>DIBUJALO</a:t>
            </a:r>
            <a:endParaRPr lang="es-MX" sz="1400" dirty="0">
              <a:latin typeface="Berlin Sans FB" panose="020E0602020502020306" pitchFamily="34" charset="0"/>
            </a:endParaRPr>
          </a:p>
        </p:txBody>
      </p:sp>
      <p:sp>
        <p:nvSpPr>
          <p:cNvPr id="2" name="1 Rectángulo redondeado"/>
          <p:cNvSpPr/>
          <p:nvPr/>
        </p:nvSpPr>
        <p:spPr>
          <a:xfrm>
            <a:off x="179512" y="3032077"/>
            <a:ext cx="8770443" cy="3709291"/>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3" name="12 CuadroTexto"/>
          <p:cNvSpPr txBox="1"/>
          <p:nvPr/>
        </p:nvSpPr>
        <p:spPr>
          <a:xfrm>
            <a:off x="251520" y="1412776"/>
            <a:ext cx="2520280" cy="276999"/>
          </a:xfrm>
          <a:prstGeom prst="rect">
            <a:avLst/>
          </a:prstGeom>
          <a:solidFill>
            <a:schemeClr val="bg1">
              <a:lumMod val="95000"/>
            </a:schemeClr>
          </a:solidFill>
        </p:spPr>
        <p:txBody>
          <a:bodyPr wrap="square" rtlCol="0">
            <a:spAutoFit/>
          </a:bodyPr>
          <a:lstStyle/>
          <a:p>
            <a:pPr algn="ctr"/>
            <a:r>
              <a:rPr lang="es-MX" sz="1200" dirty="0" smtClean="0">
                <a:latin typeface="Century Gothic" panose="020B0502020202020204" pitchFamily="34" charset="0"/>
              </a:rPr>
              <a:t>Pueden tomar  sus  asientos </a:t>
            </a:r>
            <a:endParaRPr lang="es-MX" sz="1200" dirty="0">
              <a:latin typeface="Century Gothic" panose="020B0502020202020204" pitchFamily="34" charset="0"/>
            </a:endParaRPr>
          </a:p>
        </p:txBody>
      </p:sp>
      <p:sp>
        <p:nvSpPr>
          <p:cNvPr id="14" name="13 CuadroTexto"/>
          <p:cNvSpPr txBox="1"/>
          <p:nvPr/>
        </p:nvSpPr>
        <p:spPr>
          <a:xfrm>
            <a:off x="2987825" y="1412776"/>
            <a:ext cx="2448271" cy="261610"/>
          </a:xfrm>
          <a:prstGeom prst="rect">
            <a:avLst/>
          </a:prstGeom>
          <a:solidFill>
            <a:schemeClr val="bg1">
              <a:lumMod val="95000"/>
            </a:schemeClr>
          </a:solidFill>
        </p:spPr>
        <p:txBody>
          <a:bodyPr wrap="square" rtlCol="0">
            <a:spAutoFit/>
          </a:bodyPr>
          <a:lstStyle/>
          <a:p>
            <a:pPr algn="ctr"/>
            <a:r>
              <a:rPr lang="es-MX" sz="1100" dirty="0" smtClean="0">
                <a:latin typeface="Century Gothic" panose="020B0502020202020204" pitchFamily="34" charset="0"/>
              </a:rPr>
              <a:t>El Capitán les da la Bienvenida.</a:t>
            </a:r>
            <a:endParaRPr lang="es-MX" sz="1100" dirty="0">
              <a:latin typeface="Century Gothic" panose="020B0502020202020204" pitchFamily="34" charset="0"/>
            </a:endParaRPr>
          </a:p>
        </p:txBody>
      </p:sp>
      <p:sp>
        <p:nvSpPr>
          <p:cNvPr id="16" name="15 CuadroTexto"/>
          <p:cNvSpPr txBox="1"/>
          <p:nvPr/>
        </p:nvSpPr>
        <p:spPr>
          <a:xfrm>
            <a:off x="5612933" y="1412776"/>
            <a:ext cx="2991515" cy="430887"/>
          </a:xfrm>
          <a:prstGeom prst="rect">
            <a:avLst/>
          </a:prstGeom>
          <a:solidFill>
            <a:schemeClr val="bg1">
              <a:lumMod val="95000"/>
            </a:schemeClr>
          </a:solidFill>
        </p:spPr>
        <p:txBody>
          <a:bodyPr wrap="square" rtlCol="0">
            <a:spAutoFit/>
          </a:bodyPr>
          <a:lstStyle/>
          <a:p>
            <a:pPr algn="ctr"/>
            <a:r>
              <a:rPr lang="es-MX" sz="1100" dirty="0" smtClean="0">
                <a:latin typeface="Century Gothic" panose="020B0502020202020204" pitchFamily="34" charset="0"/>
              </a:rPr>
              <a:t>Abrochen sus cinturones que nos disponemos  a  Despegar.</a:t>
            </a:r>
            <a:endParaRPr lang="es-MX" sz="1100" dirty="0">
              <a:latin typeface="Century Gothic" panose="020B0502020202020204" pitchFamily="34" charset="0"/>
            </a:endParaRPr>
          </a:p>
        </p:txBody>
      </p:sp>
    </p:spTree>
    <p:extLst>
      <p:ext uri="{BB962C8B-B14F-4D97-AF65-F5344CB8AC3E}">
        <p14:creationId xmlns:p14="http://schemas.microsoft.com/office/powerpoint/2010/main" val="320616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SHIBA\Pictures\DECORAX\edificaciones del mundo\images (1).jpg"/>
          <p:cNvPicPr>
            <a:picLocks noChangeAspect="1" noChangeArrowheads="1"/>
          </p:cNvPicPr>
          <p:nvPr/>
        </p:nvPicPr>
        <p:blipFill rotWithShape="1">
          <a:blip r:embed="rId2">
            <a:extLst>
              <a:ext uri="{28A0092B-C50C-407E-A947-70E740481C1C}">
                <a14:useLocalDpi xmlns:a14="http://schemas.microsoft.com/office/drawing/2010/main" val="0"/>
              </a:ext>
            </a:extLst>
          </a:blip>
          <a:srcRect l="17571" t="15466" r="22589"/>
          <a:stretch/>
        </p:blipFill>
        <p:spPr bwMode="auto">
          <a:xfrm>
            <a:off x="41010" y="44624"/>
            <a:ext cx="1650670" cy="20770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TOSHIBA\Pictures\DECORAX\edificaciones del mundo\descarga (3).jpg"/>
          <p:cNvPicPr>
            <a:picLocks noChangeAspect="1" noChangeArrowheads="1"/>
          </p:cNvPicPr>
          <p:nvPr/>
        </p:nvPicPr>
        <p:blipFill rotWithShape="1">
          <a:blip r:embed="rId3">
            <a:extLst>
              <a:ext uri="{28A0092B-C50C-407E-A947-70E740481C1C}">
                <a14:useLocalDpi xmlns:a14="http://schemas.microsoft.com/office/drawing/2010/main" val="0"/>
              </a:ext>
            </a:extLst>
          </a:blip>
          <a:srcRect t="3511" b="10520"/>
          <a:stretch/>
        </p:blipFill>
        <p:spPr bwMode="auto">
          <a:xfrm>
            <a:off x="2404861" y="188640"/>
            <a:ext cx="5623523" cy="20201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5" name="Picture 5" descr="C:\Users\TOSHIBA\Pictures\DECORAX\edificaciones del mundo\descar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54" y="3316057"/>
            <a:ext cx="1819148" cy="1819148"/>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6" name="Picture 6" descr="C:\Users\TOSHIBA\Pictures\DECORAX\edificaciones del mundo\Torre-Eiffel-aniversario-SF-1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964" r="16920" b="2551"/>
          <a:stretch/>
        </p:blipFill>
        <p:spPr bwMode="auto">
          <a:xfrm>
            <a:off x="2169688" y="3715797"/>
            <a:ext cx="1846613" cy="1772083"/>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1 CuadroTexto"/>
          <p:cNvSpPr txBox="1"/>
          <p:nvPr/>
        </p:nvSpPr>
        <p:spPr>
          <a:xfrm>
            <a:off x="353797" y="2121722"/>
            <a:ext cx="1080120" cy="584775"/>
          </a:xfrm>
          <a:prstGeom prst="rect">
            <a:avLst/>
          </a:prstGeom>
          <a:solidFill>
            <a:schemeClr val="accent4">
              <a:lumMod val="40000"/>
              <a:lumOff val="60000"/>
            </a:schemeClr>
          </a:solidFill>
        </p:spPr>
        <p:txBody>
          <a:bodyPr wrap="square" rtlCol="0">
            <a:spAutoFit/>
          </a:bodyPr>
          <a:lstStyle/>
          <a:p>
            <a:r>
              <a:rPr lang="es-MX" sz="3200" dirty="0" smtClean="0">
                <a:latin typeface="Berlin Sans FB" panose="020E0602020502020306" pitchFamily="34" charset="0"/>
              </a:rPr>
              <a:t>Paris</a:t>
            </a:r>
            <a:endParaRPr lang="es-MX" sz="3200" dirty="0">
              <a:latin typeface="Berlin Sans FB" panose="020E0602020502020306" pitchFamily="34" charset="0"/>
            </a:endParaRPr>
          </a:p>
        </p:txBody>
      </p:sp>
      <p:sp>
        <p:nvSpPr>
          <p:cNvPr id="3" name="2 CuadroTexto"/>
          <p:cNvSpPr txBox="1"/>
          <p:nvPr/>
        </p:nvSpPr>
        <p:spPr>
          <a:xfrm>
            <a:off x="239161" y="2719953"/>
            <a:ext cx="1452519" cy="276999"/>
          </a:xfrm>
          <a:prstGeom prst="rect">
            <a:avLst/>
          </a:prstGeom>
          <a:solidFill>
            <a:schemeClr val="bg1">
              <a:lumMod val="85000"/>
            </a:schemeClr>
          </a:solidFill>
        </p:spPr>
        <p:txBody>
          <a:bodyPr wrap="square" rtlCol="0">
            <a:spAutoFit/>
          </a:bodyPr>
          <a:lstStyle/>
          <a:p>
            <a:pPr algn="ctr"/>
            <a:r>
              <a:rPr lang="es-MX" sz="1200" dirty="0" smtClean="0">
                <a:latin typeface="Century Gothic" panose="020B0502020202020204" pitchFamily="34" charset="0"/>
              </a:rPr>
              <a:t>Esta en Francia</a:t>
            </a:r>
            <a:endParaRPr lang="es-MX" sz="1200" dirty="0">
              <a:latin typeface="Century Gothic" panose="020B0502020202020204" pitchFamily="34" charset="0"/>
            </a:endParaRPr>
          </a:p>
        </p:txBody>
      </p:sp>
      <p:sp>
        <p:nvSpPr>
          <p:cNvPr id="9" name="8 CuadroTexto"/>
          <p:cNvSpPr txBox="1"/>
          <p:nvPr/>
        </p:nvSpPr>
        <p:spPr>
          <a:xfrm>
            <a:off x="323528" y="5805264"/>
            <a:ext cx="3523697" cy="461665"/>
          </a:xfrm>
          <a:prstGeom prst="rect">
            <a:avLst/>
          </a:prstGeom>
          <a:solidFill>
            <a:schemeClr val="accent1">
              <a:lumMod val="20000"/>
              <a:lumOff val="80000"/>
            </a:schemeClr>
          </a:solidFill>
        </p:spPr>
        <p:txBody>
          <a:bodyPr wrap="square" rtlCol="0">
            <a:spAutoFit/>
          </a:bodyPr>
          <a:lstStyle/>
          <a:p>
            <a:pPr algn="ctr"/>
            <a:r>
              <a:rPr lang="es-MX" sz="1200" dirty="0" smtClean="0">
                <a:latin typeface="Century Gothic" panose="020B0502020202020204" pitchFamily="34" charset="0"/>
              </a:rPr>
              <a:t>Una de sus principales obras arquitectónicas es  </a:t>
            </a:r>
            <a:r>
              <a:rPr lang="es-MX" sz="1200" b="1" dirty="0" smtClean="0">
                <a:latin typeface="Century Gothic" panose="020B0502020202020204" pitchFamily="34" charset="0"/>
              </a:rPr>
              <a:t>“La Torre  Eiffel” </a:t>
            </a:r>
            <a:endParaRPr lang="es-MX" sz="1200" b="1" dirty="0">
              <a:latin typeface="Century Gothic" panose="020B0502020202020204" pitchFamily="34" charset="0"/>
            </a:endParaRPr>
          </a:p>
        </p:txBody>
      </p:sp>
      <p:sp>
        <p:nvSpPr>
          <p:cNvPr id="10" name="9 CuadroTexto"/>
          <p:cNvSpPr txBox="1"/>
          <p:nvPr/>
        </p:nvSpPr>
        <p:spPr>
          <a:xfrm>
            <a:off x="2627784" y="2304454"/>
            <a:ext cx="5256584" cy="646331"/>
          </a:xfrm>
          <a:prstGeom prst="rect">
            <a:avLst/>
          </a:prstGeom>
          <a:solidFill>
            <a:schemeClr val="bg1">
              <a:lumMod val="85000"/>
            </a:schemeClr>
          </a:solidFill>
        </p:spPr>
        <p:txBody>
          <a:bodyPr wrap="square" rtlCol="0">
            <a:spAutoFit/>
          </a:bodyPr>
          <a:lstStyle/>
          <a:p>
            <a:pPr algn="ctr"/>
            <a:r>
              <a:rPr lang="es-MX" sz="1200" dirty="0" smtClean="0">
                <a:latin typeface="Century Gothic" panose="020B0502020202020204" pitchFamily="34" charset="0"/>
              </a:rPr>
              <a:t>Su</a:t>
            </a:r>
            <a:r>
              <a:rPr lang="es-MX" sz="1200" b="1" dirty="0" smtClean="0">
                <a:latin typeface="Century Gothic" panose="020B0502020202020204" pitchFamily="34" charset="0"/>
              </a:rPr>
              <a:t> cultura </a:t>
            </a:r>
            <a:r>
              <a:rPr lang="es-MX" sz="1200" dirty="0" smtClean="0">
                <a:latin typeface="Century Gothic" panose="020B0502020202020204" pitchFamily="34" charset="0"/>
              </a:rPr>
              <a:t>esta llena de belleza.  Tienen gusto por la moda,  viajar en bicicleta por la ciudad, escuchar música y disfrutar de delicioso café y pastelillos por las tardes </a:t>
            </a:r>
            <a:endParaRPr lang="es-MX" sz="1200" dirty="0">
              <a:latin typeface="Century Gothic" panose="020B0502020202020204" pitchFamily="34" charset="0"/>
            </a:endParaRPr>
          </a:p>
        </p:txBody>
      </p:sp>
      <p:pic>
        <p:nvPicPr>
          <p:cNvPr id="5127" name="Picture 7" descr="C:\Users\TOSHIBA\Pictures\DECORAX\edificaciones del mundo\unnam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383873"/>
            <a:ext cx="2438400" cy="2438400"/>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3 CuadroTexto"/>
          <p:cNvSpPr txBox="1"/>
          <p:nvPr/>
        </p:nvSpPr>
        <p:spPr>
          <a:xfrm>
            <a:off x="4016301" y="5949280"/>
            <a:ext cx="4876179" cy="677108"/>
          </a:xfrm>
          <a:prstGeom prst="rect">
            <a:avLst/>
          </a:prstGeom>
          <a:solidFill>
            <a:schemeClr val="accent6">
              <a:lumMod val="40000"/>
              <a:lumOff val="60000"/>
            </a:schemeClr>
          </a:solidFill>
        </p:spPr>
        <p:txBody>
          <a:bodyPr wrap="square" rtlCol="0">
            <a:spAutoFit/>
          </a:bodyPr>
          <a:lstStyle/>
          <a:p>
            <a:pPr algn="just"/>
            <a:r>
              <a:rPr lang="es-MX" sz="1200" dirty="0" smtClean="0">
                <a:latin typeface="Berlin Sans FB" panose="020E0602020502020306" pitchFamily="34" charset="0"/>
              </a:rPr>
              <a:t>El RETO que te propongo es que realices una copia de la torre Eiffel y para ello puedes usar palillos, plastilina, popotes, palitos de madera o cualquier material que tu quieras.     </a:t>
            </a:r>
            <a:r>
              <a:rPr lang="es-MX" sz="1400" dirty="0" smtClean="0">
                <a:latin typeface="AlternateGothic2 BT" panose="020B0608020202050204" pitchFamily="34" charset="0"/>
              </a:rPr>
              <a:t>¡Inténtalo, tú puedes!         </a:t>
            </a:r>
            <a:r>
              <a:rPr lang="es-MX" sz="1200" dirty="0" smtClean="0">
                <a:latin typeface="AlternateGothic2 BT" panose="020B0608020202050204" pitchFamily="34" charset="0"/>
              </a:rPr>
              <a:t>Mándame  FOTO</a:t>
            </a:r>
            <a:endParaRPr lang="es-MX" sz="1200" dirty="0">
              <a:latin typeface="AlternateGothic2 BT" panose="020B0608020202050204" pitchFamily="34" charset="0"/>
            </a:endParaRPr>
          </a:p>
        </p:txBody>
      </p:sp>
      <p:pic>
        <p:nvPicPr>
          <p:cNvPr id="5128" name="Picture 8" descr="C:\Users\TOSHIBA\Pictures\DECORAX\edificaciones del mundo\15c39ff529cabc589b40cb42576d67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5395" y="3715797"/>
            <a:ext cx="1609093" cy="1772083"/>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8755910" y="-9469"/>
            <a:ext cx="38809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t>4</a:t>
            </a:r>
            <a:endParaRPr lang="es-MX" b="1" dirty="0"/>
          </a:p>
        </p:txBody>
      </p:sp>
    </p:spTree>
    <p:extLst>
      <p:ext uri="{BB962C8B-B14F-4D97-AF65-F5344CB8AC3E}">
        <p14:creationId xmlns:p14="http://schemas.microsoft.com/office/powerpoint/2010/main" val="129944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OSHIBA\Pictures\DECORAX\edificaciones del mundo\descarga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2160240" cy="145598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027" y="17758"/>
            <a:ext cx="6729974" cy="6840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66973" y="2276872"/>
            <a:ext cx="2247054" cy="4031873"/>
          </a:xfrm>
          <a:prstGeom prst="rect">
            <a:avLst/>
          </a:prstGeom>
          <a:solidFill>
            <a:schemeClr val="accent6">
              <a:lumMod val="40000"/>
              <a:lumOff val="60000"/>
            </a:schemeClr>
          </a:solidFill>
        </p:spPr>
        <p:txBody>
          <a:bodyPr wrap="square" rtlCol="0">
            <a:spAutoFit/>
          </a:bodyPr>
          <a:lstStyle/>
          <a:p>
            <a:pPr algn="ctr"/>
            <a:r>
              <a:rPr lang="es-MX" sz="1400" dirty="0" smtClean="0">
                <a:latin typeface="Century Gothic" panose="020B0502020202020204" pitchFamily="34" charset="0"/>
              </a:rPr>
              <a:t>Ahora deberás practicar el conteo </a:t>
            </a:r>
            <a:r>
              <a:rPr lang="es-MX" sz="1400" b="1" dirty="0" smtClean="0">
                <a:latin typeface="Century Gothic" panose="020B0502020202020204" pitchFamily="34" charset="0"/>
              </a:rPr>
              <a:t>hasta 10</a:t>
            </a:r>
          </a:p>
          <a:p>
            <a:pPr algn="just"/>
            <a:endParaRPr lang="es-MX" sz="1400" b="1" dirty="0" smtClean="0">
              <a:latin typeface="Century Gothic" panose="020B0502020202020204" pitchFamily="34" charset="0"/>
            </a:endParaRPr>
          </a:p>
          <a:p>
            <a:pPr algn="ctr"/>
            <a:r>
              <a:rPr lang="es-MX" sz="1400" b="1" dirty="0" smtClean="0">
                <a:latin typeface="Century Gothic" panose="020B0502020202020204" pitchFamily="34" charset="0"/>
              </a:rPr>
              <a:t> </a:t>
            </a:r>
            <a:r>
              <a:rPr lang="es-MX" dirty="0" smtClean="0">
                <a:latin typeface="Berlin Sans FB" panose="020E0602020502020306" pitchFamily="34" charset="0"/>
              </a:rPr>
              <a:t>¿Me ayudas?</a:t>
            </a:r>
          </a:p>
          <a:p>
            <a:pPr algn="ctr"/>
            <a:endParaRPr lang="es-MX" dirty="0" smtClean="0">
              <a:latin typeface="Berlin Sans FB" panose="020E0602020502020306" pitchFamily="34" charset="0"/>
            </a:endParaRPr>
          </a:p>
          <a:p>
            <a:pPr algn="just"/>
            <a:r>
              <a:rPr lang="es-MX" sz="1200" dirty="0" smtClean="0">
                <a:latin typeface="Century Gothic" panose="020B0502020202020204" pitchFamily="34" charset="0"/>
              </a:rPr>
              <a:t>*Escribe el nùmero que corresponde de productos que hay de cada uno.</a:t>
            </a:r>
          </a:p>
          <a:p>
            <a:pPr algn="just"/>
            <a:endParaRPr lang="es-MX" sz="1200" dirty="0" smtClean="0">
              <a:latin typeface="Century Gothic" panose="020B0502020202020204" pitchFamily="34" charset="0"/>
            </a:endParaRPr>
          </a:p>
          <a:p>
            <a:pPr algn="just"/>
            <a:r>
              <a:rPr lang="es-MX" sz="1200" dirty="0" smtClean="0">
                <a:latin typeface="Century Gothic" panose="020B0502020202020204" pitchFamily="34" charset="0"/>
              </a:rPr>
              <a:t>*Colorea los productos iguales de un mismo color.</a:t>
            </a:r>
          </a:p>
          <a:p>
            <a:endParaRPr lang="es-MX" dirty="0"/>
          </a:p>
          <a:p>
            <a:pPr algn="ctr"/>
            <a:r>
              <a:rPr lang="es-MX" dirty="0" smtClean="0">
                <a:latin typeface="Book Antiqua"/>
              </a:rPr>
              <a:t>►</a:t>
            </a:r>
            <a:r>
              <a:rPr lang="es-MX" sz="1400" dirty="0" smtClean="0">
                <a:latin typeface="Berlin Sans FB" panose="020E0602020502020306" pitchFamily="34" charset="0"/>
              </a:rPr>
              <a:t>Recuerda que puedes apoyarte en el gusanito con números que en las clases pasadas realizamos.</a:t>
            </a:r>
          </a:p>
          <a:p>
            <a:pPr algn="ctr"/>
            <a:endParaRPr lang="es-MX" sz="1400" dirty="0">
              <a:latin typeface="Berlin Sans FB" panose="020E0602020502020306" pitchFamily="34" charset="0"/>
            </a:endParaRPr>
          </a:p>
        </p:txBody>
      </p:sp>
      <p:sp>
        <p:nvSpPr>
          <p:cNvPr id="3" name="2 CuadroTexto"/>
          <p:cNvSpPr txBox="1"/>
          <p:nvPr/>
        </p:nvSpPr>
        <p:spPr>
          <a:xfrm>
            <a:off x="107504" y="1644626"/>
            <a:ext cx="2306522" cy="415498"/>
          </a:xfrm>
          <a:prstGeom prst="rect">
            <a:avLst/>
          </a:prstGeom>
          <a:solidFill>
            <a:schemeClr val="bg1">
              <a:lumMod val="85000"/>
            </a:schemeClr>
          </a:solidFill>
        </p:spPr>
        <p:txBody>
          <a:bodyPr wrap="square" rtlCol="0">
            <a:spAutoFit/>
          </a:bodyPr>
          <a:lstStyle/>
          <a:p>
            <a:pPr algn="ctr"/>
            <a:r>
              <a:rPr lang="es-MX" sz="1050" dirty="0" smtClean="0">
                <a:latin typeface="Century Gothic" panose="020B0502020202020204" pitchFamily="34" charset="0"/>
              </a:rPr>
              <a:t>En  </a:t>
            </a:r>
            <a:r>
              <a:rPr lang="es-MX" sz="1050" dirty="0" smtClean="0">
                <a:latin typeface="Berlin Sans FB" panose="020E0602020502020306" pitchFamily="34" charset="0"/>
              </a:rPr>
              <a:t>PARIS</a:t>
            </a:r>
            <a:r>
              <a:rPr lang="es-MX" sz="1050" dirty="0" smtClean="0">
                <a:latin typeface="Century Gothic" panose="020B0502020202020204" pitchFamily="34" charset="0"/>
              </a:rPr>
              <a:t> también les gusta  comprar en el mercado</a:t>
            </a:r>
            <a:endParaRPr lang="es-MX" sz="1050" dirty="0">
              <a:latin typeface="Century Gothic" panose="020B0502020202020204" pitchFamily="34" charset="0"/>
            </a:endParaRPr>
          </a:p>
        </p:txBody>
      </p:sp>
      <p:sp>
        <p:nvSpPr>
          <p:cNvPr id="7" name="6 CuadroTexto"/>
          <p:cNvSpPr txBox="1"/>
          <p:nvPr/>
        </p:nvSpPr>
        <p:spPr>
          <a:xfrm>
            <a:off x="8755910" y="-9469"/>
            <a:ext cx="38809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a:t>5</a:t>
            </a:r>
          </a:p>
        </p:txBody>
      </p:sp>
    </p:spTree>
    <p:extLst>
      <p:ext uri="{BB962C8B-B14F-4D97-AF65-F5344CB8AC3E}">
        <p14:creationId xmlns:p14="http://schemas.microsoft.com/office/powerpoint/2010/main" val="260389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3797" y="1923137"/>
            <a:ext cx="1080120" cy="584775"/>
          </a:xfrm>
          <a:prstGeom prst="rect">
            <a:avLst/>
          </a:prstGeom>
          <a:solidFill>
            <a:schemeClr val="accent4">
              <a:lumMod val="40000"/>
              <a:lumOff val="60000"/>
            </a:schemeClr>
          </a:solidFill>
        </p:spPr>
        <p:txBody>
          <a:bodyPr wrap="square" rtlCol="0">
            <a:spAutoFit/>
          </a:bodyPr>
          <a:lstStyle/>
          <a:p>
            <a:r>
              <a:rPr lang="es-MX" sz="3200" dirty="0" smtClean="0">
                <a:latin typeface="Berlin Sans FB" panose="020E0602020502020306" pitchFamily="34" charset="0"/>
              </a:rPr>
              <a:t>Italia</a:t>
            </a:r>
            <a:endParaRPr lang="es-MX" sz="3200" dirty="0">
              <a:latin typeface="Berlin Sans FB" panose="020E0602020502020306" pitchFamily="34" charset="0"/>
            </a:endParaRPr>
          </a:p>
        </p:txBody>
      </p:sp>
      <p:sp>
        <p:nvSpPr>
          <p:cNvPr id="3" name="2 CuadroTexto"/>
          <p:cNvSpPr txBox="1"/>
          <p:nvPr/>
        </p:nvSpPr>
        <p:spPr>
          <a:xfrm>
            <a:off x="239161" y="2564904"/>
            <a:ext cx="1962441" cy="492443"/>
          </a:xfrm>
          <a:prstGeom prst="rect">
            <a:avLst/>
          </a:prstGeom>
          <a:solidFill>
            <a:schemeClr val="bg1">
              <a:lumMod val="85000"/>
            </a:schemeClr>
          </a:solidFill>
        </p:spPr>
        <p:txBody>
          <a:bodyPr wrap="square" rtlCol="0">
            <a:spAutoFit/>
          </a:bodyPr>
          <a:lstStyle/>
          <a:p>
            <a:pPr algn="ctr"/>
            <a:r>
              <a:rPr lang="es-MX" sz="1400" dirty="0" smtClean="0">
                <a:latin typeface="Century Gothic" panose="020B0502020202020204" pitchFamily="34" charset="0"/>
              </a:rPr>
              <a:t>Es un </a:t>
            </a:r>
            <a:r>
              <a:rPr lang="es-MX" sz="1400" b="1" dirty="0" smtClean="0">
                <a:latin typeface="Century Gothic" panose="020B0502020202020204" pitchFamily="34" charset="0"/>
              </a:rPr>
              <a:t>país</a:t>
            </a:r>
            <a:r>
              <a:rPr lang="es-MX" sz="1400" dirty="0" smtClean="0">
                <a:latin typeface="Century Gothic" panose="020B0502020202020204" pitchFamily="34" charset="0"/>
              </a:rPr>
              <a:t> y a él </a:t>
            </a:r>
            <a:r>
              <a:rPr lang="es-MX" sz="1200" dirty="0" smtClean="0">
                <a:latin typeface="Century Gothic" panose="020B0502020202020204" pitchFamily="34" charset="0"/>
              </a:rPr>
              <a:t>pertenece </a:t>
            </a:r>
            <a:r>
              <a:rPr lang="es-MX" sz="1200" b="1" dirty="0" smtClean="0">
                <a:latin typeface="Century Gothic" panose="020B0502020202020204" pitchFamily="34" charset="0"/>
              </a:rPr>
              <a:t>Roma</a:t>
            </a:r>
            <a:endParaRPr lang="es-MX" sz="1200" b="1" dirty="0">
              <a:latin typeface="Century Gothic" panose="020B0502020202020204" pitchFamily="34" charset="0"/>
            </a:endParaRPr>
          </a:p>
        </p:txBody>
      </p:sp>
      <p:sp>
        <p:nvSpPr>
          <p:cNvPr id="9" name="8 CuadroTexto"/>
          <p:cNvSpPr txBox="1"/>
          <p:nvPr/>
        </p:nvSpPr>
        <p:spPr>
          <a:xfrm>
            <a:off x="323528" y="6063679"/>
            <a:ext cx="3523697" cy="461665"/>
          </a:xfrm>
          <a:prstGeom prst="rect">
            <a:avLst/>
          </a:prstGeom>
          <a:solidFill>
            <a:schemeClr val="accent1">
              <a:lumMod val="20000"/>
              <a:lumOff val="80000"/>
            </a:schemeClr>
          </a:solidFill>
        </p:spPr>
        <p:txBody>
          <a:bodyPr wrap="square" rtlCol="0">
            <a:spAutoFit/>
          </a:bodyPr>
          <a:lstStyle/>
          <a:p>
            <a:pPr algn="ctr"/>
            <a:r>
              <a:rPr lang="es-MX" sz="1200" dirty="0" smtClean="0">
                <a:latin typeface="Century Gothic" panose="020B0502020202020204" pitchFamily="34" charset="0"/>
              </a:rPr>
              <a:t>Una de sus principales obras arquitectónicas es  </a:t>
            </a:r>
            <a:r>
              <a:rPr lang="es-MX" sz="1200" b="1" dirty="0" smtClean="0">
                <a:latin typeface="Century Gothic" panose="020B0502020202020204" pitchFamily="34" charset="0"/>
              </a:rPr>
              <a:t>“La Torre  de PISA” </a:t>
            </a:r>
            <a:endParaRPr lang="es-MX" sz="1200" b="1" dirty="0">
              <a:latin typeface="Century Gothic" panose="020B0502020202020204" pitchFamily="34" charset="0"/>
            </a:endParaRPr>
          </a:p>
        </p:txBody>
      </p:sp>
      <p:sp>
        <p:nvSpPr>
          <p:cNvPr id="10" name="9 CuadroTexto"/>
          <p:cNvSpPr txBox="1"/>
          <p:nvPr/>
        </p:nvSpPr>
        <p:spPr>
          <a:xfrm>
            <a:off x="2489634" y="2304454"/>
            <a:ext cx="6258829" cy="646331"/>
          </a:xfrm>
          <a:prstGeom prst="rect">
            <a:avLst/>
          </a:prstGeom>
          <a:solidFill>
            <a:schemeClr val="bg1">
              <a:lumMod val="85000"/>
            </a:schemeClr>
          </a:solidFill>
        </p:spPr>
        <p:txBody>
          <a:bodyPr wrap="square" rtlCol="0">
            <a:spAutoFit/>
          </a:bodyPr>
          <a:lstStyle/>
          <a:p>
            <a:r>
              <a:rPr lang="es-MX" sz="1200" dirty="0" smtClean="0">
                <a:latin typeface="Century Gothic" panose="020B0502020202020204" pitchFamily="34" charset="0"/>
              </a:rPr>
              <a:t>Su</a:t>
            </a:r>
            <a:r>
              <a:rPr lang="es-MX" sz="1200" b="1" dirty="0" smtClean="0">
                <a:latin typeface="Century Gothic" panose="020B0502020202020204" pitchFamily="34" charset="0"/>
              </a:rPr>
              <a:t> cultura </a:t>
            </a:r>
            <a:r>
              <a:rPr lang="es-MX" sz="1200" dirty="0" smtClean="0">
                <a:latin typeface="Century Gothic" panose="020B0502020202020204" pitchFamily="34" charset="0"/>
              </a:rPr>
              <a:t>esta llena del gusto por la comida como:  la </a:t>
            </a:r>
            <a:r>
              <a:rPr lang="es-MX" sz="1200" b="1" dirty="0" smtClean="0">
                <a:latin typeface="Century Gothic" panose="020B0502020202020204" pitchFamily="34" charset="0"/>
              </a:rPr>
              <a:t>Paella</a:t>
            </a:r>
            <a:r>
              <a:rPr lang="es-MX" sz="1200" dirty="0" smtClean="0">
                <a:latin typeface="Century Gothic" panose="020B0502020202020204" pitchFamily="34" charset="0"/>
              </a:rPr>
              <a:t> y la</a:t>
            </a:r>
            <a:r>
              <a:rPr lang="es-MX" sz="1200" b="1" dirty="0" smtClean="0">
                <a:latin typeface="Century Gothic" panose="020B0502020202020204" pitchFamily="34" charset="0"/>
              </a:rPr>
              <a:t> Pizza.  Disfrutan  </a:t>
            </a:r>
            <a:r>
              <a:rPr lang="es-MX" sz="1200" dirty="0" smtClean="0">
                <a:latin typeface="Century Gothic" panose="020B0502020202020204" pitchFamily="34" charset="0"/>
              </a:rPr>
              <a:t>de salir por las tarde a  compartir con amigos.  El país tiene forma de</a:t>
            </a:r>
            <a:r>
              <a:rPr lang="es-MX" sz="1200" b="1" dirty="0" smtClean="0">
                <a:latin typeface="Century Gothic" panose="020B0502020202020204" pitchFamily="34" charset="0"/>
              </a:rPr>
              <a:t> bota</a:t>
            </a:r>
            <a:r>
              <a:rPr lang="es-MX" sz="1200" dirty="0" smtClean="0">
                <a:latin typeface="Century Gothic" panose="020B0502020202020204" pitchFamily="34" charset="0"/>
              </a:rPr>
              <a:t>. Les gusta transportarse  en motoneta porque sus calles son muy angostas.</a:t>
            </a:r>
            <a:endParaRPr lang="es-MX" sz="1200" dirty="0">
              <a:latin typeface="Century Gothic" panose="020B0502020202020204" pitchFamily="34" charset="0"/>
            </a:endParaRPr>
          </a:p>
        </p:txBody>
      </p:sp>
      <p:sp>
        <p:nvSpPr>
          <p:cNvPr id="4" name="3 CuadroTexto"/>
          <p:cNvSpPr txBox="1"/>
          <p:nvPr/>
        </p:nvSpPr>
        <p:spPr>
          <a:xfrm>
            <a:off x="4139952" y="3356992"/>
            <a:ext cx="3240360" cy="2923877"/>
          </a:xfrm>
          <a:prstGeom prst="rect">
            <a:avLst/>
          </a:prstGeom>
          <a:solidFill>
            <a:schemeClr val="accent6">
              <a:lumMod val="40000"/>
              <a:lumOff val="60000"/>
            </a:schemeClr>
          </a:solidFill>
        </p:spPr>
        <p:txBody>
          <a:bodyPr wrap="square" rtlCol="0">
            <a:spAutoFit/>
          </a:bodyPr>
          <a:lstStyle/>
          <a:p>
            <a:pPr algn="just"/>
            <a:r>
              <a:rPr lang="es-MX" sz="1400" dirty="0" smtClean="0">
                <a:latin typeface="Berlin Sans FB" panose="020E0602020502020306" pitchFamily="34" charset="0"/>
              </a:rPr>
              <a:t>Esta construcción es muy alta y hermosa pero debido al tipo de terreno en que fue construida y a que no tiene buenos cimientos a través de los años su estructura se ha ido inclinando.</a:t>
            </a:r>
          </a:p>
          <a:p>
            <a:pPr algn="just"/>
            <a:r>
              <a:rPr lang="es-MX" sz="1400" dirty="0" smtClean="0">
                <a:latin typeface="Berlin Sans FB" panose="020E0602020502020306" pitchFamily="34" charset="0"/>
              </a:rPr>
              <a:t>Tiene ocho niveles y un campanario en la cima. Recibe su nombre porque esta situada en una pequeña provincia del  mismo nombre.</a:t>
            </a:r>
          </a:p>
          <a:p>
            <a:pPr algn="just"/>
            <a:r>
              <a:rPr lang="es-MX" sz="1400" dirty="0" smtClean="0">
                <a:latin typeface="Berlin Sans FB" panose="020E0602020502020306" pitchFamily="34" charset="0"/>
              </a:rPr>
              <a:t>El RETO que te propongo es que realices un dibujo de ella. </a:t>
            </a:r>
          </a:p>
          <a:p>
            <a:pPr algn="just"/>
            <a:r>
              <a:rPr lang="es-MX" sz="1400" dirty="0" smtClean="0">
                <a:latin typeface="Berlin Sans FB" panose="020E0602020502020306" pitchFamily="34" charset="0"/>
              </a:rPr>
              <a:t> </a:t>
            </a:r>
          </a:p>
          <a:p>
            <a:pPr algn="ctr"/>
            <a:r>
              <a:rPr lang="es-MX" sz="1600" dirty="0" smtClean="0">
                <a:latin typeface="AlternateGothic2 BT" panose="020B0608020202050204" pitchFamily="34" charset="0"/>
              </a:rPr>
              <a:t>¡Seguro te quedara  SUPER!           </a:t>
            </a:r>
            <a:r>
              <a:rPr lang="es-MX" sz="1400" dirty="0" smtClean="0">
                <a:latin typeface="AlternateGothic2 BT" panose="020B0608020202050204" pitchFamily="34" charset="0"/>
              </a:rPr>
              <a:t>Mándame  FOTO</a:t>
            </a:r>
            <a:endParaRPr lang="es-MX" sz="1400" dirty="0">
              <a:latin typeface="AlternateGothic2 BT" panose="020B0608020202050204" pitchFamily="34" charset="0"/>
            </a:endParaRPr>
          </a:p>
        </p:txBody>
      </p:sp>
      <p:pic>
        <p:nvPicPr>
          <p:cNvPr id="8194" name="Picture 2" descr="C:\Users\TOSHIBA\Pictures\DECORAX\edificaciones del mundo\a2dd1c1d09c50f67e162a609d26aa7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634" y="130502"/>
            <a:ext cx="2946462" cy="217395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493" t="53192" r="25616" b="12198"/>
          <a:stretch/>
        </p:blipFill>
        <p:spPr bwMode="auto">
          <a:xfrm>
            <a:off x="5436097" y="77320"/>
            <a:ext cx="3168352" cy="213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C:\Users\TOSHIBA\Pictures\DECORAX\edificaciones del mundo\71719086-hombre-y-mujer-que-simbolizan-las-tradiciones-italianas-la-moda-y-la-cocina-ilustración-de-dibujos-anim.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99769"/>
                    </a14:imgEffect>
                  </a14:imgLayer>
                </a14:imgProps>
              </a:ext>
              <a:ext uri="{28A0092B-C50C-407E-A947-70E740481C1C}">
                <a14:useLocalDpi xmlns:a14="http://schemas.microsoft.com/office/drawing/2010/main" val="0"/>
              </a:ext>
            </a:extLst>
          </a:blip>
          <a:srcRect t="8772" b="5459"/>
          <a:stretch/>
        </p:blipFill>
        <p:spPr bwMode="auto">
          <a:xfrm>
            <a:off x="149860" y="77320"/>
            <a:ext cx="2012802" cy="191152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TOSHIBA\Pictures\DECORAX\edificaciones del mundo\torre-de-pisa-istoc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3212976"/>
            <a:ext cx="3523698" cy="266429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9"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7963" t="14883"/>
          <a:stretch/>
        </p:blipFill>
        <p:spPr bwMode="auto">
          <a:xfrm>
            <a:off x="7308304" y="5999307"/>
            <a:ext cx="638783" cy="67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7524329" y="3157512"/>
            <a:ext cx="956084" cy="138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8037786" y="4582051"/>
            <a:ext cx="926702" cy="136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CuadroTexto"/>
          <p:cNvSpPr txBox="1"/>
          <p:nvPr/>
        </p:nvSpPr>
        <p:spPr>
          <a:xfrm>
            <a:off x="8755910" y="-9469"/>
            <a:ext cx="38809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t>6</a:t>
            </a:r>
            <a:endParaRPr lang="es-MX" b="1" dirty="0"/>
          </a:p>
        </p:txBody>
      </p:sp>
    </p:spTree>
    <p:extLst>
      <p:ext uri="{BB962C8B-B14F-4D97-AF65-F5344CB8AC3E}">
        <p14:creationId xmlns:p14="http://schemas.microsoft.com/office/powerpoint/2010/main" val="330550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TOSHIBA\Pictures\DECORAX\edificaciones del mundo\63746836-pizzería-de-fachada-con-una-pizza-letrero-toldo-y-símbolo-en-el-escaparate-imagen-abstracta-en-un-diseño-p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272"/>
          <a:stretch/>
        </p:blipFill>
        <p:spPr bwMode="auto">
          <a:xfrm>
            <a:off x="1547664" y="188640"/>
            <a:ext cx="2088232" cy="175581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TOSHIBA\Pictures\DECORAX\edificaciones del mundo\images (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78" l="0" r="100000"/>
                    </a14:imgEffect>
                  </a14:imgLayer>
                </a14:imgProps>
              </a:ext>
              <a:ext uri="{28A0092B-C50C-407E-A947-70E740481C1C}">
                <a14:useLocalDpi xmlns:a14="http://schemas.microsoft.com/office/drawing/2010/main" val="0"/>
              </a:ext>
            </a:extLst>
          </a:blip>
          <a:srcRect/>
          <a:stretch>
            <a:fillRect/>
          </a:stretch>
        </p:blipFill>
        <p:spPr bwMode="auto">
          <a:xfrm>
            <a:off x="217783" y="253776"/>
            <a:ext cx="1374256" cy="137425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23528" y="1897087"/>
            <a:ext cx="3240360" cy="307777"/>
          </a:xfrm>
          <a:prstGeom prst="rect">
            <a:avLst/>
          </a:prstGeom>
          <a:solidFill>
            <a:schemeClr val="accent6">
              <a:lumMod val="40000"/>
              <a:lumOff val="60000"/>
            </a:schemeClr>
          </a:solidFill>
        </p:spPr>
        <p:txBody>
          <a:bodyPr wrap="square" rtlCol="0">
            <a:spAutoFit/>
          </a:bodyPr>
          <a:lstStyle/>
          <a:p>
            <a:pPr algn="ctr"/>
            <a:r>
              <a:rPr lang="es-MX" sz="1400" dirty="0" smtClean="0">
                <a:latin typeface="Berlin Sans FB" panose="020E0602020502020306" pitchFamily="34" charset="0"/>
              </a:rPr>
              <a:t>En  Italia  se disfruta de la </a:t>
            </a:r>
            <a:r>
              <a:rPr lang="es-MX" sz="1400" b="1" dirty="0" smtClean="0">
                <a:latin typeface="Berlin Sans FB" panose="020E0602020502020306" pitchFamily="34" charset="0"/>
              </a:rPr>
              <a:t>Pizza </a:t>
            </a:r>
            <a:r>
              <a:rPr lang="es-MX" sz="1400" dirty="0" smtClean="0">
                <a:latin typeface="Berlin Sans FB" panose="020E0602020502020306" pitchFamily="34" charset="0"/>
              </a:rPr>
              <a:t> </a:t>
            </a:r>
            <a:endParaRPr lang="es-MX" sz="1400" dirty="0">
              <a:latin typeface="Berlin Sans FB" panose="020E0602020502020306" pitchFamily="34" charset="0"/>
            </a:endParaRPr>
          </a:p>
        </p:txBody>
      </p:sp>
      <p:pic>
        <p:nvPicPr>
          <p:cNvPr id="1025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 y="2204864"/>
            <a:ext cx="2356668" cy="342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175070" y="2429411"/>
            <a:ext cx="955700" cy="307777"/>
          </a:xfrm>
          <a:prstGeom prst="rect">
            <a:avLst/>
          </a:prstGeom>
          <a:noFill/>
        </p:spPr>
        <p:txBody>
          <a:bodyPr wrap="square" rtlCol="0">
            <a:spAutoFit/>
          </a:bodyPr>
          <a:lstStyle/>
          <a:p>
            <a:r>
              <a:rPr lang="es-MX" sz="1400" b="1" dirty="0" smtClean="0">
                <a:solidFill>
                  <a:schemeClr val="accent2">
                    <a:lumMod val="60000"/>
                    <a:lumOff val="40000"/>
                  </a:schemeClr>
                </a:solidFill>
                <a:latin typeface="Century Gothic" panose="020B0502020202020204" pitchFamily="34" charset="0"/>
              </a:rPr>
              <a:t>Peperoni</a:t>
            </a:r>
            <a:endParaRPr lang="es-MX" sz="1400" b="1" dirty="0">
              <a:solidFill>
                <a:schemeClr val="accent2">
                  <a:lumMod val="60000"/>
                  <a:lumOff val="40000"/>
                </a:schemeClr>
              </a:solidFill>
              <a:latin typeface="Century Gothic" panose="020B0502020202020204" pitchFamily="34" charset="0"/>
            </a:endParaRPr>
          </a:p>
        </p:txBody>
      </p:sp>
      <p:sp>
        <p:nvSpPr>
          <p:cNvPr id="17" name="16 CuadroTexto"/>
          <p:cNvSpPr txBox="1"/>
          <p:nvPr/>
        </p:nvSpPr>
        <p:spPr>
          <a:xfrm>
            <a:off x="2051720" y="2870339"/>
            <a:ext cx="1111417" cy="307777"/>
          </a:xfrm>
          <a:prstGeom prst="rect">
            <a:avLst/>
          </a:prstGeom>
          <a:noFill/>
        </p:spPr>
        <p:txBody>
          <a:bodyPr wrap="square" rtlCol="0">
            <a:spAutoFit/>
          </a:bodyPr>
          <a:lstStyle/>
          <a:p>
            <a:r>
              <a:rPr lang="es-MX" sz="1400" b="1" dirty="0" smtClean="0">
                <a:solidFill>
                  <a:srgbClr val="00B050"/>
                </a:solidFill>
                <a:latin typeface="Century Gothic" panose="020B0502020202020204" pitchFamily="34" charset="0"/>
              </a:rPr>
              <a:t>Orégano</a:t>
            </a:r>
            <a:endParaRPr lang="es-MX" sz="1400" b="1" dirty="0">
              <a:solidFill>
                <a:srgbClr val="00B050"/>
              </a:solidFill>
              <a:latin typeface="Century Gothic" panose="020B0502020202020204" pitchFamily="34" charset="0"/>
            </a:endParaRPr>
          </a:p>
        </p:txBody>
      </p:sp>
      <p:sp>
        <p:nvSpPr>
          <p:cNvPr id="18" name="17 CuadroTexto"/>
          <p:cNvSpPr txBox="1"/>
          <p:nvPr/>
        </p:nvSpPr>
        <p:spPr>
          <a:xfrm>
            <a:off x="2113930" y="3265239"/>
            <a:ext cx="955700" cy="307777"/>
          </a:xfrm>
          <a:prstGeom prst="rect">
            <a:avLst/>
          </a:prstGeom>
          <a:noFill/>
        </p:spPr>
        <p:txBody>
          <a:bodyPr wrap="square" rtlCol="0">
            <a:spAutoFit/>
          </a:bodyPr>
          <a:lstStyle/>
          <a:p>
            <a:r>
              <a:rPr lang="es-MX" sz="1400" b="1" dirty="0" smtClean="0">
                <a:solidFill>
                  <a:schemeClr val="accent6">
                    <a:lumMod val="75000"/>
                  </a:schemeClr>
                </a:solidFill>
                <a:latin typeface="Century Gothic" panose="020B0502020202020204" pitchFamily="34" charset="0"/>
              </a:rPr>
              <a:t>Tomate</a:t>
            </a:r>
            <a:endParaRPr lang="es-MX" sz="1400" b="1" dirty="0">
              <a:solidFill>
                <a:schemeClr val="accent6">
                  <a:lumMod val="75000"/>
                </a:schemeClr>
              </a:solidFill>
              <a:latin typeface="Century Gothic" panose="020B0502020202020204" pitchFamily="34" charset="0"/>
            </a:endParaRPr>
          </a:p>
        </p:txBody>
      </p:sp>
      <p:sp>
        <p:nvSpPr>
          <p:cNvPr id="19" name="18 CuadroTexto"/>
          <p:cNvSpPr txBox="1"/>
          <p:nvPr/>
        </p:nvSpPr>
        <p:spPr>
          <a:xfrm>
            <a:off x="2123728" y="3646859"/>
            <a:ext cx="955700" cy="307777"/>
          </a:xfrm>
          <a:prstGeom prst="rect">
            <a:avLst/>
          </a:prstGeom>
          <a:noFill/>
        </p:spPr>
        <p:txBody>
          <a:bodyPr wrap="square" rtlCol="0">
            <a:spAutoFit/>
          </a:bodyPr>
          <a:lstStyle/>
          <a:p>
            <a:r>
              <a:rPr lang="es-MX" sz="1400" b="1" dirty="0" smtClean="0">
                <a:solidFill>
                  <a:schemeClr val="accent6">
                    <a:lumMod val="75000"/>
                  </a:schemeClr>
                </a:solidFill>
                <a:latin typeface="Century Gothic" panose="020B0502020202020204" pitchFamily="34" charset="0"/>
              </a:rPr>
              <a:t>Pimiento</a:t>
            </a:r>
            <a:endParaRPr lang="es-MX" sz="1400" b="1" dirty="0">
              <a:solidFill>
                <a:schemeClr val="accent6">
                  <a:lumMod val="60000"/>
                  <a:lumOff val="40000"/>
                </a:schemeClr>
              </a:solidFill>
              <a:latin typeface="Century Gothic" panose="020B0502020202020204" pitchFamily="34" charset="0"/>
            </a:endParaRPr>
          </a:p>
        </p:txBody>
      </p:sp>
      <p:sp>
        <p:nvSpPr>
          <p:cNvPr id="20" name="19 CuadroTexto"/>
          <p:cNvSpPr txBox="1"/>
          <p:nvPr/>
        </p:nvSpPr>
        <p:spPr>
          <a:xfrm>
            <a:off x="2113930" y="4083534"/>
            <a:ext cx="955700" cy="307777"/>
          </a:xfrm>
          <a:prstGeom prst="rect">
            <a:avLst/>
          </a:prstGeom>
          <a:noFill/>
        </p:spPr>
        <p:txBody>
          <a:bodyPr wrap="square" rtlCol="0">
            <a:spAutoFit/>
          </a:bodyPr>
          <a:lstStyle/>
          <a:p>
            <a:r>
              <a:rPr lang="es-MX" sz="1400" b="1" dirty="0" smtClean="0">
                <a:solidFill>
                  <a:srgbClr val="7030A0"/>
                </a:solidFill>
                <a:latin typeface="Century Gothic" panose="020B0502020202020204" pitchFamily="34" charset="0"/>
              </a:rPr>
              <a:t>Oliva</a:t>
            </a:r>
            <a:endParaRPr lang="es-MX" sz="1400" b="1" dirty="0">
              <a:solidFill>
                <a:srgbClr val="7030A0"/>
              </a:solidFill>
              <a:latin typeface="Century Gothic" panose="020B0502020202020204" pitchFamily="34" charset="0"/>
            </a:endParaRPr>
          </a:p>
        </p:txBody>
      </p:sp>
      <p:sp>
        <p:nvSpPr>
          <p:cNvPr id="21" name="20 CuadroTexto"/>
          <p:cNvSpPr txBox="1"/>
          <p:nvPr/>
        </p:nvSpPr>
        <p:spPr>
          <a:xfrm>
            <a:off x="2051720" y="4440864"/>
            <a:ext cx="1527638" cy="307777"/>
          </a:xfrm>
          <a:prstGeom prst="rect">
            <a:avLst/>
          </a:prstGeom>
          <a:noFill/>
        </p:spPr>
        <p:txBody>
          <a:bodyPr wrap="square" rtlCol="0">
            <a:spAutoFit/>
          </a:bodyPr>
          <a:lstStyle/>
          <a:p>
            <a:r>
              <a:rPr lang="es-MX" sz="1400" b="1" dirty="0" smtClean="0">
                <a:solidFill>
                  <a:schemeClr val="bg2">
                    <a:lumMod val="25000"/>
                  </a:schemeClr>
                </a:solidFill>
                <a:latin typeface="Century Gothic" panose="020B0502020202020204" pitchFamily="34" charset="0"/>
              </a:rPr>
              <a:t>Champiñones</a:t>
            </a:r>
            <a:endParaRPr lang="es-MX" sz="1400" b="1" dirty="0">
              <a:solidFill>
                <a:schemeClr val="bg2">
                  <a:lumMod val="25000"/>
                </a:schemeClr>
              </a:solidFill>
              <a:latin typeface="Century Gothic" panose="020B0502020202020204" pitchFamily="34" charset="0"/>
            </a:endParaRPr>
          </a:p>
        </p:txBody>
      </p:sp>
      <p:sp>
        <p:nvSpPr>
          <p:cNvPr id="22" name="21 CuadroTexto"/>
          <p:cNvSpPr txBox="1"/>
          <p:nvPr/>
        </p:nvSpPr>
        <p:spPr>
          <a:xfrm>
            <a:off x="2051720" y="4797152"/>
            <a:ext cx="745572" cy="307777"/>
          </a:xfrm>
          <a:prstGeom prst="rect">
            <a:avLst/>
          </a:prstGeom>
          <a:noFill/>
        </p:spPr>
        <p:txBody>
          <a:bodyPr wrap="square" rtlCol="0">
            <a:spAutoFit/>
          </a:bodyPr>
          <a:lstStyle/>
          <a:p>
            <a:r>
              <a:rPr lang="es-MX" sz="1400" b="1" dirty="0">
                <a:solidFill>
                  <a:srgbClr val="FFC000"/>
                </a:solidFill>
                <a:latin typeface="Century Gothic" panose="020B0502020202020204" pitchFamily="34" charset="0"/>
              </a:rPr>
              <a:t>Q</a:t>
            </a:r>
            <a:r>
              <a:rPr lang="es-MX" sz="1400" b="1" dirty="0" smtClean="0">
                <a:solidFill>
                  <a:srgbClr val="FFC000"/>
                </a:solidFill>
                <a:latin typeface="Century Gothic" panose="020B0502020202020204" pitchFamily="34" charset="0"/>
              </a:rPr>
              <a:t>ueso</a:t>
            </a:r>
            <a:endParaRPr lang="es-MX" sz="1400" b="1" dirty="0">
              <a:solidFill>
                <a:srgbClr val="FFC000"/>
              </a:solidFill>
              <a:latin typeface="Century Gothic" panose="020B0502020202020204" pitchFamily="34" charset="0"/>
            </a:endParaRPr>
          </a:p>
        </p:txBody>
      </p:sp>
      <p:pic>
        <p:nvPicPr>
          <p:cNvPr id="10257"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6044" y="6173664"/>
            <a:ext cx="607376" cy="49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8"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7835" y="4365105"/>
            <a:ext cx="388101" cy="44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0498" y="3304370"/>
            <a:ext cx="562575" cy="53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1"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0223" y="3920521"/>
            <a:ext cx="557212" cy="40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2"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0498" y="2225164"/>
            <a:ext cx="553823" cy="64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3"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2039" y="5624836"/>
            <a:ext cx="548828" cy="54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4"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3477" y="2811661"/>
            <a:ext cx="662922" cy="453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36 CuadroTexto"/>
          <p:cNvSpPr txBox="1"/>
          <p:nvPr/>
        </p:nvSpPr>
        <p:spPr>
          <a:xfrm>
            <a:off x="2051720" y="5209455"/>
            <a:ext cx="803985" cy="307777"/>
          </a:xfrm>
          <a:prstGeom prst="rect">
            <a:avLst/>
          </a:prstGeom>
          <a:noFill/>
        </p:spPr>
        <p:txBody>
          <a:bodyPr wrap="square" rtlCol="0">
            <a:spAutoFit/>
          </a:bodyPr>
          <a:lstStyle/>
          <a:p>
            <a:r>
              <a:rPr lang="es-MX" sz="1400" b="1" dirty="0" smtClean="0">
                <a:solidFill>
                  <a:schemeClr val="accent3">
                    <a:lumMod val="75000"/>
                  </a:schemeClr>
                </a:solidFill>
                <a:latin typeface="Century Gothic" panose="020B0502020202020204" pitchFamily="34" charset="0"/>
              </a:rPr>
              <a:t>Pepino</a:t>
            </a:r>
            <a:endParaRPr lang="es-MX" sz="1400" b="1" dirty="0">
              <a:solidFill>
                <a:schemeClr val="accent3">
                  <a:lumMod val="75000"/>
                </a:schemeClr>
              </a:solidFill>
              <a:latin typeface="Century Gothic" panose="020B0502020202020204" pitchFamily="34" charset="0"/>
            </a:endParaRPr>
          </a:p>
        </p:txBody>
      </p:sp>
      <p:sp>
        <p:nvSpPr>
          <p:cNvPr id="39" name="38 CuadroTexto"/>
          <p:cNvSpPr txBox="1"/>
          <p:nvPr/>
        </p:nvSpPr>
        <p:spPr>
          <a:xfrm>
            <a:off x="2051720" y="5661248"/>
            <a:ext cx="745572" cy="338554"/>
          </a:xfrm>
          <a:prstGeom prst="rect">
            <a:avLst/>
          </a:prstGeom>
          <a:noFill/>
        </p:spPr>
        <p:txBody>
          <a:bodyPr wrap="square" rtlCol="0">
            <a:spAutoFit/>
          </a:bodyPr>
          <a:lstStyle/>
          <a:p>
            <a:r>
              <a:rPr lang="es-MX" sz="1600" b="1" dirty="0" smtClean="0">
                <a:solidFill>
                  <a:srgbClr val="FFC000"/>
                </a:solidFill>
                <a:latin typeface="Century Gothic" panose="020B0502020202020204" pitchFamily="34" charset="0"/>
              </a:rPr>
              <a:t>Elote</a:t>
            </a:r>
            <a:endParaRPr lang="es-MX" sz="1600" b="1" dirty="0">
              <a:solidFill>
                <a:srgbClr val="FFC000"/>
              </a:solidFill>
              <a:latin typeface="Century Gothic" panose="020B0502020202020204" pitchFamily="34" charset="0"/>
            </a:endParaRPr>
          </a:p>
        </p:txBody>
      </p:sp>
      <p:sp>
        <p:nvSpPr>
          <p:cNvPr id="40" name="39 CuadroTexto"/>
          <p:cNvSpPr txBox="1"/>
          <p:nvPr/>
        </p:nvSpPr>
        <p:spPr>
          <a:xfrm>
            <a:off x="3898436" y="3507184"/>
            <a:ext cx="745572" cy="307777"/>
          </a:xfrm>
          <a:prstGeom prst="rect">
            <a:avLst/>
          </a:prstGeom>
          <a:noFill/>
        </p:spPr>
        <p:txBody>
          <a:bodyPr wrap="square" rtlCol="0">
            <a:spAutoFit/>
          </a:bodyPr>
          <a:lstStyle/>
          <a:p>
            <a:r>
              <a:rPr lang="es-MX" sz="1400" b="1" dirty="0" smtClean="0">
                <a:solidFill>
                  <a:srgbClr val="FFC000"/>
                </a:solidFill>
                <a:latin typeface="Century Gothic" panose="020B0502020202020204" pitchFamily="34" charset="0"/>
              </a:rPr>
              <a:t>Piña</a:t>
            </a:r>
            <a:endParaRPr lang="es-MX" sz="1400" b="1" dirty="0">
              <a:solidFill>
                <a:srgbClr val="FFC000"/>
              </a:solidFill>
              <a:latin typeface="Century Gothic" panose="020B0502020202020204" pitchFamily="34" charset="0"/>
            </a:endParaRPr>
          </a:p>
        </p:txBody>
      </p:sp>
      <p:sp>
        <p:nvSpPr>
          <p:cNvPr id="41" name="40 CuadroTexto"/>
          <p:cNvSpPr txBox="1"/>
          <p:nvPr/>
        </p:nvSpPr>
        <p:spPr>
          <a:xfrm>
            <a:off x="3851920" y="2453994"/>
            <a:ext cx="907949" cy="307777"/>
          </a:xfrm>
          <a:prstGeom prst="rect">
            <a:avLst/>
          </a:prstGeom>
          <a:noFill/>
        </p:spPr>
        <p:txBody>
          <a:bodyPr wrap="square" rtlCol="0">
            <a:spAutoFit/>
          </a:bodyPr>
          <a:lstStyle/>
          <a:p>
            <a:r>
              <a:rPr lang="es-MX" sz="1400" b="1" dirty="0" smtClean="0">
                <a:solidFill>
                  <a:schemeClr val="accent2">
                    <a:lumMod val="60000"/>
                    <a:lumOff val="40000"/>
                  </a:schemeClr>
                </a:solidFill>
                <a:latin typeface="Century Gothic" panose="020B0502020202020204" pitchFamily="34" charset="0"/>
              </a:rPr>
              <a:t>Jamón</a:t>
            </a:r>
            <a:endParaRPr lang="es-MX" sz="1400" b="1" dirty="0">
              <a:solidFill>
                <a:schemeClr val="accent2">
                  <a:lumMod val="60000"/>
                  <a:lumOff val="40000"/>
                </a:schemeClr>
              </a:solidFill>
              <a:latin typeface="Century Gothic" panose="020B0502020202020204" pitchFamily="34" charset="0"/>
            </a:endParaRPr>
          </a:p>
        </p:txBody>
      </p:sp>
      <p:sp>
        <p:nvSpPr>
          <p:cNvPr id="42" name="41 CuadroTexto"/>
          <p:cNvSpPr txBox="1"/>
          <p:nvPr/>
        </p:nvSpPr>
        <p:spPr>
          <a:xfrm>
            <a:off x="3984039" y="4017556"/>
            <a:ext cx="803985" cy="307777"/>
          </a:xfrm>
          <a:prstGeom prst="rect">
            <a:avLst/>
          </a:prstGeom>
          <a:noFill/>
        </p:spPr>
        <p:txBody>
          <a:bodyPr wrap="square" rtlCol="0">
            <a:spAutoFit/>
          </a:bodyPr>
          <a:lstStyle/>
          <a:p>
            <a:r>
              <a:rPr lang="es-MX" sz="1400" b="1" dirty="0" smtClean="0">
                <a:solidFill>
                  <a:srgbClr val="92D050"/>
                </a:solidFill>
                <a:latin typeface="Century Gothic" panose="020B0502020202020204" pitchFamily="34" charset="0"/>
              </a:rPr>
              <a:t>Menta</a:t>
            </a:r>
            <a:endParaRPr lang="es-MX" sz="1400" b="1" dirty="0">
              <a:solidFill>
                <a:srgbClr val="92D050"/>
              </a:solidFill>
              <a:latin typeface="Century Gothic" panose="020B0502020202020204" pitchFamily="34" charset="0"/>
            </a:endParaRPr>
          </a:p>
        </p:txBody>
      </p:sp>
      <p:sp>
        <p:nvSpPr>
          <p:cNvPr id="43" name="42 CuadroTexto"/>
          <p:cNvSpPr txBox="1"/>
          <p:nvPr/>
        </p:nvSpPr>
        <p:spPr>
          <a:xfrm>
            <a:off x="3923928" y="4437112"/>
            <a:ext cx="1051966" cy="307777"/>
          </a:xfrm>
          <a:prstGeom prst="rect">
            <a:avLst/>
          </a:prstGeom>
          <a:noFill/>
        </p:spPr>
        <p:txBody>
          <a:bodyPr wrap="square" rtlCol="0">
            <a:spAutoFit/>
          </a:bodyPr>
          <a:lstStyle/>
          <a:p>
            <a:r>
              <a:rPr lang="es-MX" sz="1400" b="1" dirty="0" smtClean="0">
                <a:solidFill>
                  <a:schemeClr val="accent4">
                    <a:lumMod val="60000"/>
                    <a:lumOff val="40000"/>
                  </a:schemeClr>
                </a:solidFill>
                <a:latin typeface="Century Gothic" panose="020B0502020202020204" pitchFamily="34" charset="0"/>
              </a:rPr>
              <a:t>Cebolla</a:t>
            </a:r>
            <a:endParaRPr lang="es-MX" sz="1400" b="1" dirty="0">
              <a:solidFill>
                <a:schemeClr val="accent4">
                  <a:lumMod val="60000"/>
                  <a:lumOff val="40000"/>
                </a:schemeClr>
              </a:solidFill>
              <a:latin typeface="Century Gothic" panose="020B0502020202020204" pitchFamily="34" charset="0"/>
            </a:endParaRPr>
          </a:p>
        </p:txBody>
      </p:sp>
      <p:sp>
        <p:nvSpPr>
          <p:cNvPr id="44" name="43 CuadroTexto"/>
          <p:cNvSpPr txBox="1"/>
          <p:nvPr/>
        </p:nvSpPr>
        <p:spPr>
          <a:xfrm>
            <a:off x="2221186" y="6269340"/>
            <a:ext cx="1269037" cy="307777"/>
          </a:xfrm>
          <a:prstGeom prst="rect">
            <a:avLst/>
          </a:prstGeom>
          <a:noFill/>
        </p:spPr>
        <p:txBody>
          <a:bodyPr wrap="square" rtlCol="0">
            <a:spAutoFit/>
          </a:bodyPr>
          <a:lstStyle/>
          <a:p>
            <a:r>
              <a:rPr lang="es-MX" sz="1400" b="1" dirty="0" smtClean="0">
                <a:solidFill>
                  <a:schemeClr val="accent2">
                    <a:lumMod val="75000"/>
                  </a:schemeClr>
                </a:solidFill>
                <a:latin typeface="Century Gothic" panose="020B0502020202020204" pitchFamily="34" charset="0"/>
              </a:rPr>
              <a:t>Camarones</a:t>
            </a:r>
            <a:endParaRPr lang="es-MX" sz="1400" b="1" dirty="0">
              <a:solidFill>
                <a:schemeClr val="accent2">
                  <a:lumMod val="75000"/>
                </a:schemeClr>
              </a:solidFill>
              <a:latin typeface="Century Gothic" panose="020B0502020202020204" pitchFamily="34" charset="0"/>
            </a:endParaRPr>
          </a:p>
        </p:txBody>
      </p:sp>
      <p:sp>
        <p:nvSpPr>
          <p:cNvPr id="45" name="44 CuadroTexto"/>
          <p:cNvSpPr txBox="1"/>
          <p:nvPr/>
        </p:nvSpPr>
        <p:spPr>
          <a:xfrm>
            <a:off x="3898436" y="2884561"/>
            <a:ext cx="955700" cy="307777"/>
          </a:xfrm>
          <a:prstGeom prst="rect">
            <a:avLst/>
          </a:prstGeom>
          <a:noFill/>
        </p:spPr>
        <p:txBody>
          <a:bodyPr wrap="square" rtlCol="0">
            <a:spAutoFit/>
          </a:bodyPr>
          <a:lstStyle/>
          <a:p>
            <a:r>
              <a:rPr lang="es-MX" sz="1400" b="1" dirty="0" smtClean="0">
                <a:solidFill>
                  <a:srgbClr val="FF0000"/>
                </a:solidFill>
                <a:latin typeface="Century Gothic" panose="020B0502020202020204" pitchFamily="34" charset="0"/>
              </a:rPr>
              <a:t>Chile</a:t>
            </a:r>
            <a:endParaRPr lang="es-MX" sz="1400" b="1" dirty="0">
              <a:solidFill>
                <a:srgbClr val="FF0000"/>
              </a:solidFill>
              <a:latin typeface="Century Gothic" panose="020B0502020202020204" pitchFamily="34" charset="0"/>
            </a:endParaRPr>
          </a:p>
        </p:txBody>
      </p:sp>
      <p:pic>
        <p:nvPicPr>
          <p:cNvPr id="10242" name="Picture 2" descr="C:\Users\TOSHIBA\Pictures\DECORAX\edificaciones del mundo\60096119-conjunto-de-piezas-de-pizza-vaus-ilustración-dibujo-vectorial-de-estilo-aislados-sobre-fondo-blanco-reb.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624835"/>
            <a:ext cx="1547664" cy="1235597"/>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TOSHIBA\Pictures\DECORAX\edificaciones del mundo\images.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54939" y="116632"/>
            <a:ext cx="1537142" cy="115329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49491" y="1355551"/>
            <a:ext cx="4294509" cy="555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635896" y="5377657"/>
            <a:ext cx="1008112" cy="830997"/>
          </a:xfrm>
          <a:prstGeom prst="rect">
            <a:avLst/>
          </a:prstGeom>
          <a:solidFill>
            <a:schemeClr val="accent6">
              <a:lumMod val="60000"/>
              <a:lumOff val="40000"/>
            </a:schemeClr>
          </a:solidFill>
        </p:spPr>
        <p:txBody>
          <a:bodyPr wrap="square" rtlCol="0">
            <a:spAutoFit/>
          </a:bodyPr>
          <a:lstStyle/>
          <a:p>
            <a:pPr algn="ctr"/>
            <a:r>
              <a:rPr lang="es-MX" sz="1600" dirty="0" smtClean="0">
                <a:latin typeface="AlternateGothic2 BT" panose="020B0608020202050204" pitchFamily="34" charset="0"/>
              </a:rPr>
              <a:t>Puedes escribirlos o dibujarlos</a:t>
            </a:r>
            <a:endParaRPr lang="es-MX" sz="1600" dirty="0">
              <a:latin typeface="AlternateGothic2 BT" panose="020B0608020202050204" pitchFamily="34" charset="0"/>
            </a:endParaRPr>
          </a:p>
        </p:txBody>
      </p:sp>
      <p:sp>
        <p:nvSpPr>
          <p:cNvPr id="36" name="35 CuadroTexto"/>
          <p:cNvSpPr txBox="1"/>
          <p:nvPr/>
        </p:nvSpPr>
        <p:spPr>
          <a:xfrm>
            <a:off x="0" y="3974"/>
            <a:ext cx="388090" cy="369332"/>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t>7</a:t>
            </a:r>
            <a:endParaRPr lang="es-MX" b="1" dirty="0"/>
          </a:p>
        </p:txBody>
      </p:sp>
      <p:sp>
        <p:nvSpPr>
          <p:cNvPr id="2" name="1 CuadroTexto"/>
          <p:cNvSpPr txBox="1"/>
          <p:nvPr/>
        </p:nvSpPr>
        <p:spPr>
          <a:xfrm>
            <a:off x="5508104" y="116632"/>
            <a:ext cx="3469253" cy="1138773"/>
          </a:xfrm>
          <a:prstGeom prst="rect">
            <a:avLst/>
          </a:prstGeom>
          <a:solidFill>
            <a:schemeClr val="accent3">
              <a:lumMod val="40000"/>
              <a:lumOff val="60000"/>
            </a:schemeClr>
          </a:solidFill>
        </p:spPr>
        <p:txBody>
          <a:bodyPr wrap="square" rtlCol="0">
            <a:spAutoFit/>
          </a:bodyPr>
          <a:lstStyle/>
          <a:p>
            <a:pPr algn="just"/>
            <a:r>
              <a:rPr lang="es-MX" sz="1200" dirty="0" smtClean="0">
                <a:latin typeface="Century Gothic" panose="020B0502020202020204" pitchFamily="34" charset="0"/>
              </a:rPr>
              <a:t>Ahora te toca preparar una deliciosa Pizza  y  para ello tendrás que complementar la receta con los ingredientes que deseas  utilizar.</a:t>
            </a:r>
          </a:p>
          <a:p>
            <a:pPr algn="just"/>
            <a:endParaRPr lang="es-MX" sz="600" dirty="0">
              <a:latin typeface="Century Gothic" panose="020B0502020202020204" pitchFamily="34" charset="0"/>
            </a:endParaRPr>
          </a:p>
          <a:p>
            <a:pPr algn="ctr"/>
            <a:r>
              <a:rPr lang="es-MX" sz="1400" dirty="0" smtClean="0">
                <a:latin typeface="Berlin Sans FB" panose="020E0602020502020306" pitchFamily="34" charset="0"/>
              </a:rPr>
              <a:t>Elige los ingredientes que le vas a añadir.</a:t>
            </a:r>
            <a:endParaRPr lang="es-MX" sz="1600" dirty="0">
              <a:latin typeface="Berlin Sans FB" panose="020E0602020502020306" pitchFamily="34" charset="0"/>
            </a:endParaRPr>
          </a:p>
        </p:txBody>
      </p:sp>
    </p:spTree>
    <p:extLst>
      <p:ext uri="{BB962C8B-B14F-4D97-AF65-F5344CB8AC3E}">
        <p14:creationId xmlns:p14="http://schemas.microsoft.com/office/powerpoint/2010/main" val="161611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Users\TOSHIBA\Pictures\DECORAX\edificaciones del mundo\79510299-dibujos-animados-ingredientes-de-pizza-tabla-de-cortar-y-verduras-tomate-pimiento-pepino-champiñones-a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520280" cy="189021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TOSHIBA\Pictures\DECORAX\edificaciones del mundo\juego-de-mesa-para-imprimir-pizza-dados-1024x76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06" t="6153" r="16474" b="35204"/>
          <a:stretch/>
        </p:blipFill>
        <p:spPr bwMode="auto">
          <a:xfrm>
            <a:off x="6516216" y="116632"/>
            <a:ext cx="2430099" cy="139496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774265" y="124082"/>
            <a:ext cx="3469253" cy="1323439"/>
          </a:xfrm>
          <a:prstGeom prst="rect">
            <a:avLst/>
          </a:prstGeom>
          <a:solidFill>
            <a:schemeClr val="accent6">
              <a:lumMod val="40000"/>
              <a:lumOff val="60000"/>
            </a:schemeClr>
          </a:solidFill>
        </p:spPr>
        <p:txBody>
          <a:bodyPr wrap="square" rtlCol="0">
            <a:spAutoFit/>
          </a:bodyPr>
          <a:lstStyle/>
          <a:p>
            <a:pPr algn="ctr"/>
            <a:r>
              <a:rPr lang="es-MX" sz="1400" dirty="0">
                <a:latin typeface="Berlin Sans FB" panose="020E0602020502020306" pitchFamily="34" charset="0"/>
              </a:rPr>
              <a:t>Juguemos a  elaborar una Pizza.</a:t>
            </a:r>
          </a:p>
          <a:p>
            <a:pPr algn="just"/>
            <a:r>
              <a:rPr lang="es-MX" sz="1200" dirty="0" smtClean="0">
                <a:latin typeface="Century Gothic" panose="020B0502020202020204" pitchFamily="34" charset="0"/>
              </a:rPr>
              <a:t>Utilizaremos el dado de puntos, al  lanzarlo según el numero en que cae será la cantidad de ingredientes que  agregues.  También  tendrás que registrarlo coloreando  en la tabla las veces que cae.</a:t>
            </a:r>
          </a:p>
          <a:p>
            <a:pPr algn="just"/>
            <a:endParaRPr lang="es-MX" sz="600" dirty="0">
              <a:latin typeface="Century Gothic" panose="020B0502020202020204" pitchFamily="34" charset="0"/>
            </a:endParaRPr>
          </a:p>
        </p:txBody>
      </p:sp>
      <p:pic>
        <p:nvPicPr>
          <p:cNvPr id="11270" name="Picture 6" descr="C:\Users\TOSHIBA\Pictures\DECORAX\edificaciones del mundo\descarga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535285"/>
            <a:ext cx="5832648" cy="5292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5248617"/>
            <a:ext cx="432048" cy="412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35496" y="5661248"/>
            <a:ext cx="576064" cy="307777"/>
          </a:xfrm>
          <a:prstGeom prst="rect">
            <a:avLst/>
          </a:prstGeom>
          <a:noFill/>
        </p:spPr>
        <p:txBody>
          <a:bodyPr wrap="square" rtlCol="0">
            <a:spAutoFit/>
          </a:bodyPr>
          <a:lstStyle/>
          <a:p>
            <a:r>
              <a:rPr lang="es-MX" sz="1400" b="1" dirty="0" smtClean="0">
                <a:solidFill>
                  <a:srgbClr val="FFC000"/>
                </a:solidFill>
                <a:latin typeface="Century Gothic" panose="020B0502020202020204" pitchFamily="34" charset="0"/>
              </a:rPr>
              <a:t>Piña</a:t>
            </a:r>
            <a:endParaRPr lang="es-MX" sz="1400" b="1" dirty="0">
              <a:solidFill>
                <a:srgbClr val="FFC000"/>
              </a:solidFill>
              <a:latin typeface="Century Gothic" panose="020B0502020202020204" pitchFamily="34" charset="0"/>
            </a:endParaRPr>
          </a:p>
        </p:txBody>
      </p:sp>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0779" y="5255295"/>
            <a:ext cx="450239" cy="40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2555776" y="5661248"/>
            <a:ext cx="817239" cy="261610"/>
          </a:xfrm>
          <a:prstGeom prst="rect">
            <a:avLst/>
          </a:prstGeom>
          <a:noFill/>
        </p:spPr>
        <p:txBody>
          <a:bodyPr wrap="square" rtlCol="0">
            <a:spAutoFit/>
          </a:bodyPr>
          <a:lstStyle/>
          <a:p>
            <a:r>
              <a:rPr lang="es-MX" sz="1100" b="1" dirty="0" smtClean="0">
                <a:solidFill>
                  <a:schemeClr val="accent2">
                    <a:lumMod val="75000"/>
                  </a:schemeClr>
                </a:solidFill>
                <a:latin typeface="Century Gothic" panose="020B0502020202020204" pitchFamily="34" charset="0"/>
              </a:rPr>
              <a:t>Peperoni</a:t>
            </a:r>
            <a:endParaRPr lang="es-MX" sz="1100" b="1" dirty="0">
              <a:solidFill>
                <a:schemeClr val="accent2">
                  <a:lumMod val="75000"/>
                </a:schemeClr>
              </a:solidFill>
              <a:latin typeface="Century Gothic" panose="020B0502020202020204" pitchFamily="34" charset="0"/>
            </a:endParaRPr>
          </a:p>
        </p:txBody>
      </p:sp>
      <p:pic>
        <p:nvPicPr>
          <p:cNvPr id="1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5255295"/>
            <a:ext cx="421422" cy="40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CuadroTexto"/>
          <p:cNvSpPr txBox="1"/>
          <p:nvPr/>
        </p:nvSpPr>
        <p:spPr>
          <a:xfrm>
            <a:off x="1501897" y="5717005"/>
            <a:ext cx="656971" cy="261610"/>
          </a:xfrm>
          <a:prstGeom prst="rect">
            <a:avLst/>
          </a:prstGeom>
          <a:noFill/>
        </p:spPr>
        <p:txBody>
          <a:bodyPr wrap="square" rtlCol="0">
            <a:spAutoFit/>
          </a:bodyPr>
          <a:lstStyle/>
          <a:p>
            <a:r>
              <a:rPr lang="es-MX" sz="1100" b="1" dirty="0" smtClean="0">
                <a:solidFill>
                  <a:schemeClr val="accent2">
                    <a:lumMod val="75000"/>
                  </a:schemeClr>
                </a:solidFill>
                <a:latin typeface="Century Gothic" panose="020B0502020202020204" pitchFamily="34" charset="0"/>
              </a:rPr>
              <a:t>Jamón</a:t>
            </a:r>
            <a:endParaRPr lang="es-MX" sz="1100" b="1" dirty="0">
              <a:solidFill>
                <a:schemeClr val="accent2">
                  <a:lumMod val="75000"/>
                </a:schemeClr>
              </a:solidFill>
              <a:latin typeface="Century Gothic" panose="020B0502020202020204" pitchFamily="34" charset="0"/>
            </a:endParaRPr>
          </a:p>
        </p:txBody>
      </p:sp>
      <p:sp>
        <p:nvSpPr>
          <p:cNvPr id="15" name="14 CuadroTexto"/>
          <p:cNvSpPr txBox="1"/>
          <p:nvPr/>
        </p:nvSpPr>
        <p:spPr>
          <a:xfrm>
            <a:off x="2051720" y="5645859"/>
            <a:ext cx="745572" cy="276999"/>
          </a:xfrm>
          <a:prstGeom prst="rect">
            <a:avLst/>
          </a:prstGeom>
          <a:noFill/>
        </p:spPr>
        <p:txBody>
          <a:bodyPr wrap="square" rtlCol="0">
            <a:spAutoFit/>
          </a:bodyPr>
          <a:lstStyle/>
          <a:p>
            <a:r>
              <a:rPr lang="es-MX" sz="1200" b="1" dirty="0">
                <a:solidFill>
                  <a:srgbClr val="FFC000"/>
                </a:solidFill>
                <a:latin typeface="Century Gothic" panose="020B0502020202020204" pitchFamily="34" charset="0"/>
              </a:rPr>
              <a:t>Q</a:t>
            </a:r>
            <a:r>
              <a:rPr lang="es-MX" sz="1200" b="1" dirty="0" smtClean="0">
                <a:solidFill>
                  <a:srgbClr val="FFC000"/>
                </a:solidFill>
                <a:latin typeface="Century Gothic" panose="020B0502020202020204" pitchFamily="34" charset="0"/>
              </a:rPr>
              <a:t>ueso</a:t>
            </a:r>
            <a:endParaRPr lang="es-MX" sz="1200" b="1" dirty="0">
              <a:solidFill>
                <a:srgbClr val="FFC000"/>
              </a:solidFill>
              <a:latin typeface="Century Gothic" panose="020B0502020202020204" pitchFamily="34" charset="0"/>
            </a:endParaRPr>
          </a:p>
        </p:txBody>
      </p:sp>
      <p:pic>
        <p:nvPicPr>
          <p:cNvPr id="1127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1356" y="5289773"/>
            <a:ext cx="4857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62" y="5257268"/>
            <a:ext cx="440404" cy="38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CuadroTexto"/>
          <p:cNvSpPr txBox="1"/>
          <p:nvPr/>
        </p:nvSpPr>
        <p:spPr>
          <a:xfrm>
            <a:off x="467544" y="5815136"/>
            <a:ext cx="804178" cy="276999"/>
          </a:xfrm>
          <a:prstGeom prst="rect">
            <a:avLst/>
          </a:prstGeom>
          <a:noFill/>
        </p:spPr>
        <p:txBody>
          <a:bodyPr wrap="square" rtlCol="0">
            <a:spAutoFit/>
          </a:bodyPr>
          <a:lstStyle/>
          <a:p>
            <a:r>
              <a:rPr lang="es-MX" sz="1200" dirty="0" smtClean="0">
                <a:solidFill>
                  <a:schemeClr val="bg2">
                    <a:lumMod val="25000"/>
                  </a:schemeClr>
                </a:solidFill>
                <a:latin typeface="AlternateGothic2 BT" panose="020B0608020202050204" pitchFamily="34" charset="0"/>
              </a:rPr>
              <a:t>Champiñones</a:t>
            </a:r>
            <a:endParaRPr lang="es-MX" sz="1200" dirty="0">
              <a:solidFill>
                <a:schemeClr val="bg2">
                  <a:lumMod val="25000"/>
                </a:schemeClr>
              </a:solidFill>
              <a:latin typeface="AlternateGothic2 BT" panose="020B060802020205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4236467763"/>
              </p:ext>
            </p:extLst>
          </p:nvPr>
        </p:nvGraphicFramePr>
        <p:xfrm>
          <a:off x="107504" y="2420885"/>
          <a:ext cx="3024336" cy="3243856"/>
        </p:xfrm>
        <a:graphic>
          <a:graphicData uri="http://schemas.openxmlformats.org/drawingml/2006/table">
            <a:tbl>
              <a:tblPr firstRow="1" bandRow="1">
                <a:tableStyleId>{5940675A-B579-460E-94D1-54222C63F5DA}</a:tableStyleId>
              </a:tblPr>
              <a:tblGrid>
                <a:gridCol w="504056"/>
                <a:gridCol w="504056"/>
                <a:gridCol w="504056"/>
                <a:gridCol w="504056"/>
                <a:gridCol w="504056"/>
                <a:gridCol w="504056"/>
              </a:tblGrid>
              <a:tr h="405482">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405482">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405482">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405482">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405482">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405482">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405482">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405482">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endParaRPr lang="es-MX"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bl>
          </a:graphicData>
        </a:graphic>
      </p:graphicFrame>
      <p:sp>
        <p:nvSpPr>
          <p:cNvPr id="19" name="18 CuadroTexto"/>
          <p:cNvSpPr txBox="1"/>
          <p:nvPr/>
        </p:nvSpPr>
        <p:spPr>
          <a:xfrm>
            <a:off x="971600" y="5589240"/>
            <a:ext cx="745523" cy="276999"/>
          </a:xfrm>
          <a:prstGeom prst="rect">
            <a:avLst/>
          </a:prstGeom>
          <a:noFill/>
        </p:spPr>
        <p:txBody>
          <a:bodyPr wrap="square" rtlCol="0">
            <a:spAutoFit/>
          </a:bodyPr>
          <a:lstStyle/>
          <a:p>
            <a:r>
              <a:rPr lang="es-MX" sz="1200" b="1" dirty="0" smtClean="0">
                <a:solidFill>
                  <a:srgbClr val="FF0000"/>
                </a:solidFill>
                <a:latin typeface="Century Gothic" panose="020B0502020202020204" pitchFamily="34" charset="0"/>
              </a:rPr>
              <a:t>Cereza</a:t>
            </a:r>
            <a:endParaRPr lang="es-MX" sz="1200" b="1" dirty="0">
              <a:solidFill>
                <a:srgbClr val="FF0000"/>
              </a:solidFill>
              <a:latin typeface="Century Gothic" panose="020B0502020202020204" pitchFamily="34" charset="0"/>
            </a:endParaRPr>
          </a:p>
        </p:txBody>
      </p:sp>
      <p:pic>
        <p:nvPicPr>
          <p:cNvPr id="1127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624" y="5301208"/>
            <a:ext cx="404812" cy="31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5496" y="1988840"/>
            <a:ext cx="3515671" cy="307777"/>
          </a:xfrm>
          <a:prstGeom prst="rect">
            <a:avLst/>
          </a:prstGeom>
          <a:solidFill>
            <a:schemeClr val="accent3">
              <a:lumMod val="40000"/>
              <a:lumOff val="60000"/>
            </a:schemeClr>
          </a:solidFill>
        </p:spPr>
        <p:txBody>
          <a:bodyPr wrap="square" rtlCol="0">
            <a:spAutoFit/>
          </a:bodyPr>
          <a:lstStyle/>
          <a:p>
            <a:pPr algn="ctr"/>
            <a:r>
              <a:rPr lang="es-MX" sz="1400" dirty="0" smtClean="0"/>
              <a:t>Recorta de la siguiente hoja los ingredientes</a:t>
            </a:r>
            <a:endParaRPr lang="es-MX" sz="1400" dirty="0"/>
          </a:p>
        </p:txBody>
      </p:sp>
      <p:sp>
        <p:nvSpPr>
          <p:cNvPr id="22" name="21 CuadroTexto"/>
          <p:cNvSpPr txBox="1"/>
          <p:nvPr/>
        </p:nvSpPr>
        <p:spPr>
          <a:xfrm>
            <a:off x="107504" y="6279703"/>
            <a:ext cx="3816424" cy="461665"/>
          </a:xfrm>
          <a:prstGeom prst="rect">
            <a:avLst/>
          </a:prstGeom>
          <a:solidFill>
            <a:schemeClr val="accent4">
              <a:lumMod val="20000"/>
              <a:lumOff val="80000"/>
            </a:schemeClr>
          </a:solidFill>
          <a:ln w="38100">
            <a:solidFill>
              <a:schemeClr val="tx1"/>
            </a:solidFill>
            <a:prstDash val="sysDash"/>
          </a:ln>
        </p:spPr>
        <p:txBody>
          <a:bodyPr wrap="square" rtlCol="0">
            <a:spAutoFit/>
          </a:bodyPr>
          <a:lstStyle/>
          <a:p>
            <a:pPr algn="just"/>
            <a:r>
              <a:rPr lang="es-MX" sz="1200" dirty="0" smtClean="0">
                <a:latin typeface="Century Gothic" panose="020B0502020202020204" pitchFamily="34" charset="0"/>
              </a:rPr>
              <a:t>¿Cuál  ingrediente  colocaste más veces?</a:t>
            </a:r>
          </a:p>
          <a:p>
            <a:pPr algn="just"/>
            <a:r>
              <a:rPr lang="es-MX" sz="1200" dirty="0" smtClean="0">
                <a:latin typeface="Century Gothic" panose="020B0502020202020204" pitchFamily="34" charset="0"/>
              </a:rPr>
              <a:t>_____________________________________________</a:t>
            </a:r>
            <a:endParaRPr lang="es-MX" sz="1200" dirty="0">
              <a:latin typeface="Century Gothic" panose="020B0502020202020204" pitchFamily="34" charset="0"/>
            </a:endParaRPr>
          </a:p>
        </p:txBody>
      </p:sp>
      <p:sp>
        <p:nvSpPr>
          <p:cNvPr id="23" name="22 CuadroTexto"/>
          <p:cNvSpPr txBox="1"/>
          <p:nvPr/>
        </p:nvSpPr>
        <p:spPr>
          <a:xfrm>
            <a:off x="8745239" y="6458145"/>
            <a:ext cx="388090" cy="369332"/>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a:t>8</a:t>
            </a:r>
          </a:p>
        </p:txBody>
      </p:sp>
    </p:spTree>
    <p:extLst>
      <p:ext uri="{BB962C8B-B14F-4D97-AF65-F5344CB8AC3E}">
        <p14:creationId xmlns:p14="http://schemas.microsoft.com/office/powerpoint/2010/main" val="332753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332656"/>
            <a:ext cx="1296144" cy="110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29" y="1642234"/>
            <a:ext cx="1296144" cy="110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29" y="2924944"/>
            <a:ext cx="1296144" cy="110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76672"/>
            <a:ext cx="829362"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959" y="476190"/>
            <a:ext cx="829362"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721" y="476672"/>
            <a:ext cx="829362"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942" y="490760"/>
            <a:ext cx="829362"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357" y="476190"/>
            <a:ext cx="829362"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119" y="448594"/>
            <a:ext cx="829362"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6838"/>
          <a:stretch/>
        </p:blipFill>
        <p:spPr bwMode="auto">
          <a:xfrm>
            <a:off x="1938859" y="1440953"/>
            <a:ext cx="1014231" cy="61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6838"/>
          <a:stretch/>
        </p:blipFill>
        <p:spPr bwMode="auto">
          <a:xfrm>
            <a:off x="3815292" y="1480988"/>
            <a:ext cx="1014231" cy="61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6838"/>
          <a:stretch/>
        </p:blipFill>
        <p:spPr bwMode="auto">
          <a:xfrm>
            <a:off x="4802303" y="1480989"/>
            <a:ext cx="1014231" cy="61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6838"/>
          <a:stretch/>
        </p:blipFill>
        <p:spPr bwMode="auto">
          <a:xfrm>
            <a:off x="5754110" y="1480989"/>
            <a:ext cx="1014231" cy="61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6838"/>
          <a:stretch/>
        </p:blipFill>
        <p:spPr bwMode="auto">
          <a:xfrm>
            <a:off x="6755719" y="1471236"/>
            <a:ext cx="1014231" cy="61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6838"/>
          <a:stretch/>
        </p:blipFill>
        <p:spPr bwMode="auto">
          <a:xfrm>
            <a:off x="2833530" y="1440953"/>
            <a:ext cx="1014231" cy="61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274" y="2436876"/>
            <a:ext cx="780312" cy="62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8040" y="2427248"/>
            <a:ext cx="780312" cy="62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956" y="2428021"/>
            <a:ext cx="780312" cy="62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1992" y="2417642"/>
            <a:ext cx="780312" cy="62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569" y="2419166"/>
            <a:ext cx="780312" cy="62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9638" y="2476732"/>
            <a:ext cx="780312" cy="62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982" y="3213533"/>
            <a:ext cx="1143130" cy="101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4493" y="3213534"/>
            <a:ext cx="1143130" cy="101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9418" y="3197116"/>
            <a:ext cx="1143130" cy="101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6554" y="3214802"/>
            <a:ext cx="1143130" cy="101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9562" y="3197116"/>
            <a:ext cx="1143130" cy="101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686" y="3197115"/>
            <a:ext cx="1143130" cy="101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9062" y="4437112"/>
            <a:ext cx="784028" cy="91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5693" y="4492245"/>
            <a:ext cx="784028" cy="91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7069" y="4525137"/>
            <a:ext cx="784028" cy="91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5697" y="4525137"/>
            <a:ext cx="784028" cy="91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5656" y="4525137"/>
            <a:ext cx="784028" cy="91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366" y="4589512"/>
            <a:ext cx="784028" cy="91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36 CuadroTexto"/>
          <p:cNvSpPr txBox="1"/>
          <p:nvPr/>
        </p:nvSpPr>
        <p:spPr>
          <a:xfrm>
            <a:off x="8751893" y="14997"/>
            <a:ext cx="388090" cy="369332"/>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t>9</a:t>
            </a:r>
            <a:endParaRPr lang="es-MX" b="1" dirty="0"/>
          </a:p>
        </p:txBody>
      </p:sp>
      <p:sp>
        <p:nvSpPr>
          <p:cNvPr id="38" name="37 CuadroTexto"/>
          <p:cNvSpPr txBox="1"/>
          <p:nvPr/>
        </p:nvSpPr>
        <p:spPr>
          <a:xfrm>
            <a:off x="971601" y="5805264"/>
            <a:ext cx="7103779" cy="646331"/>
          </a:xfrm>
          <a:prstGeom prst="rect">
            <a:avLst/>
          </a:prstGeom>
          <a:solidFill>
            <a:schemeClr val="accent3">
              <a:lumMod val="40000"/>
              <a:lumOff val="60000"/>
            </a:schemeClr>
          </a:solidFill>
        </p:spPr>
        <p:txBody>
          <a:bodyPr wrap="square" rtlCol="0">
            <a:spAutoFit/>
          </a:bodyPr>
          <a:lstStyle/>
          <a:p>
            <a:pPr algn="ctr"/>
            <a:r>
              <a:rPr lang="es-MX" dirty="0" smtClean="0"/>
              <a:t>Recorta  los ingredientes  y pégalos en la hoja anterior  según las veces que caiga el  dado.</a:t>
            </a:r>
            <a:endParaRPr lang="es-MX" dirty="0"/>
          </a:p>
        </p:txBody>
      </p:sp>
    </p:spTree>
    <p:extLst>
      <p:ext uri="{BB962C8B-B14F-4D97-AF65-F5344CB8AC3E}">
        <p14:creationId xmlns:p14="http://schemas.microsoft.com/office/powerpoint/2010/main" val="31198854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1067</Words>
  <Application>Microsoft Office PowerPoint</Application>
  <PresentationFormat>Presentación en pantalla (4:3)</PresentationFormat>
  <Paragraphs>152</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TOSHIBA</cp:lastModifiedBy>
  <cp:revision>1</cp:revision>
  <dcterms:created xsi:type="dcterms:W3CDTF">2020-11-23T19:34:19Z</dcterms:created>
  <dcterms:modified xsi:type="dcterms:W3CDTF">2020-11-23T19:38:26Z</dcterms:modified>
</cp:coreProperties>
</file>