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</p:sldIdLst>
  <p:sldSz cx="10080625" cy="774065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00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08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1266815"/>
            <a:ext cx="8568531" cy="2694893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8" y="4065633"/>
            <a:ext cx="7560469" cy="1868865"/>
          </a:xfrm>
        </p:spPr>
        <p:txBody>
          <a:bodyPr/>
          <a:lstStyle>
            <a:lvl1pPr marL="0" indent="0" algn="ctr">
              <a:buNone/>
              <a:defRPr sz="2646"/>
            </a:lvl1pPr>
            <a:lvl2pPr marL="504017" indent="0" algn="ctr">
              <a:buNone/>
              <a:defRPr sz="2205"/>
            </a:lvl2pPr>
            <a:lvl3pPr marL="1008035" indent="0" algn="ctr">
              <a:buNone/>
              <a:defRPr sz="1984"/>
            </a:lvl3pPr>
            <a:lvl4pPr marL="1512052" indent="0" algn="ctr">
              <a:buNone/>
              <a:defRPr sz="1764"/>
            </a:lvl4pPr>
            <a:lvl5pPr marL="2016069" indent="0" algn="ctr">
              <a:buNone/>
              <a:defRPr sz="1764"/>
            </a:lvl5pPr>
            <a:lvl6pPr marL="2520086" indent="0" algn="ctr">
              <a:buNone/>
              <a:defRPr sz="1764"/>
            </a:lvl6pPr>
            <a:lvl7pPr marL="3024104" indent="0" algn="ctr">
              <a:buNone/>
              <a:defRPr sz="1764"/>
            </a:lvl7pPr>
            <a:lvl8pPr marL="3528121" indent="0" algn="ctr">
              <a:buNone/>
              <a:defRPr sz="1764"/>
            </a:lvl8pPr>
            <a:lvl9pPr marL="4032138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B05-8FE8-4DD0-B4AA-59DA170EA59A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1F71-0C64-464B-A9D9-906C21C24E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4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B05-8FE8-4DD0-B4AA-59DA170EA59A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1F71-0C64-464B-A9D9-906C21C24E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0055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8" y="412118"/>
            <a:ext cx="2173635" cy="655984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4" y="412118"/>
            <a:ext cx="6394896" cy="655984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B05-8FE8-4DD0-B4AA-59DA170EA59A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1F71-0C64-464B-A9D9-906C21C24E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7498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B05-8FE8-4DD0-B4AA-59DA170EA59A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1F71-0C64-464B-A9D9-906C21C24E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8851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93" y="1929789"/>
            <a:ext cx="8694539" cy="3219895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93" y="5180145"/>
            <a:ext cx="8694539" cy="1693267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4017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8035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205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06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00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4104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812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213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B05-8FE8-4DD0-B4AA-59DA170EA59A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1F71-0C64-464B-A9D9-906C21C24E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6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043" y="2060590"/>
            <a:ext cx="4284266" cy="491137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316" y="2060590"/>
            <a:ext cx="4284266" cy="491137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B05-8FE8-4DD0-B4AA-59DA170EA59A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1F71-0C64-464B-A9D9-906C21C24E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555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412120"/>
            <a:ext cx="8694539" cy="149616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357" y="1897535"/>
            <a:ext cx="4264576" cy="929953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17" indent="0">
              <a:buNone/>
              <a:defRPr sz="2205" b="1"/>
            </a:lvl2pPr>
            <a:lvl3pPr marL="1008035" indent="0">
              <a:buNone/>
              <a:defRPr sz="1984" b="1"/>
            </a:lvl3pPr>
            <a:lvl4pPr marL="1512052" indent="0">
              <a:buNone/>
              <a:defRPr sz="1764" b="1"/>
            </a:lvl4pPr>
            <a:lvl5pPr marL="2016069" indent="0">
              <a:buNone/>
              <a:defRPr sz="1764" b="1"/>
            </a:lvl5pPr>
            <a:lvl6pPr marL="2520086" indent="0">
              <a:buNone/>
              <a:defRPr sz="1764" b="1"/>
            </a:lvl6pPr>
            <a:lvl7pPr marL="3024104" indent="0">
              <a:buNone/>
              <a:defRPr sz="1764" b="1"/>
            </a:lvl7pPr>
            <a:lvl8pPr marL="3528121" indent="0">
              <a:buNone/>
              <a:defRPr sz="1764" b="1"/>
            </a:lvl8pPr>
            <a:lvl9pPr marL="4032138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57" y="2827487"/>
            <a:ext cx="4264576" cy="41588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317" y="1897535"/>
            <a:ext cx="4285579" cy="929953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17" indent="0">
              <a:buNone/>
              <a:defRPr sz="2205" b="1"/>
            </a:lvl2pPr>
            <a:lvl3pPr marL="1008035" indent="0">
              <a:buNone/>
              <a:defRPr sz="1984" b="1"/>
            </a:lvl3pPr>
            <a:lvl4pPr marL="1512052" indent="0">
              <a:buNone/>
              <a:defRPr sz="1764" b="1"/>
            </a:lvl4pPr>
            <a:lvl5pPr marL="2016069" indent="0">
              <a:buNone/>
              <a:defRPr sz="1764" b="1"/>
            </a:lvl5pPr>
            <a:lvl6pPr marL="2520086" indent="0">
              <a:buNone/>
              <a:defRPr sz="1764" b="1"/>
            </a:lvl6pPr>
            <a:lvl7pPr marL="3024104" indent="0">
              <a:buNone/>
              <a:defRPr sz="1764" b="1"/>
            </a:lvl7pPr>
            <a:lvl8pPr marL="3528121" indent="0">
              <a:buNone/>
              <a:defRPr sz="1764" b="1"/>
            </a:lvl8pPr>
            <a:lvl9pPr marL="4032138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317" y="2827487"/>
            <a:ext cx="4285579" cy="41588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B05-8FE8-4DD0-B4AA-59DA170EA59A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1F71-0C64-464B-A9D9-906C21C24E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5092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B05-8FE8-4DD0-B4AA-59DA170EA59A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1F71-0C64-464B-A9D9-906C21C24E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1153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B05-8FE8-4DD0-B4AA-59DA170EA59A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1F71-0C64-464B-A9D9-906C21C24E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8038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16043"/>
            <a:ext cx="3251264" cy="1806152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579" y="1114512"/>
            <a:ext cx="5103316" cy="5500879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322195"/>
            <a:ext cx="3251264" cy="4302153"/>
          </a:xfrm>
        </p:spPr>
        <p:txBody>
          <a:bodyPr/>
          <a:lstStyle>
            <a:lvl1pPr marL="0" indent="0">
              <a:buNone/>
              <a:defRPr sz="1764"/>
            </a:lvl1pPr>
            <a:lvl2pPr marL="504017" indent="0">
              <a:buNone/>
              <a:defRPr sz="1543"/>
            </a:lvl2pPr>
            <a:lvl3pPr marL="1008035" indent="0">
              <a:buNone/>
              <a:defRPr sz="1323"/>
            </a:lvl3pPr>
            <a:lvl4pPr marL="1512052" indent="0">
              <a:buNone/>
              <a:defRPr sz="1102"/>
            </a:lvl4pPr>
            <a:lvl5pPr marL="2016069" indent="0">
              <a:buNone/>
              <a:defRPr sz="1102"/>
            </a:lvl5pPr>
            <a:lvl6pPr marL="2520086" indent="0">
              <a:buNone/>
              <a:defRPr sz="1102"/>
            </a:lvl6pPr>
            <a:lvl7pPr marL="3024104" indent="0">
              <a:buNone/>
              <a:defRPr sz="1102"/>
            </a:lvl7pPr>
            <a:lvl8pPr marL="3528121" indent="0">
              <a:buNone/>
              <a:defRPr sz="1102"/>
            </a:lvl8pPr>
            <a:lvl9pPr marL="4032138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B05-8FE8-4DD0-B4AA-59DA170EA59A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1F71-0C64-464B-A9D9-906C21C24E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1027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16043"/>
            <a:ext cx="3251264" cy="1806152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85579" y="1114512"/>
            <a:ext cx="5103316" cy="5500879"/>
          </a:xfrm>
        </p:spPr>
        <p:txBody>
          <a:bodyPr anchor="t"/>
          <a:lstStyle>
            <a:lvl1pPr marL="0" indent="0">
              <a:buNone/>
              <a:defRPr sz="3528"/>
            </a:lvl1pPr>
            <a:lvl2pPr marL="504017" indent="0">
              <a:buNone/>
              <a:defRPr sz="3087"/>
            </a:lvl2pPr>
            <a:lvl3pPr marL="1008035" indent="0">
              <a:buNone/>
              <a:defRPr sz="2646"/>
            </a:lvl3pPr>
            <a:lvl4pPr marL="1512052" indent="0">
              <a:buNone/>
              <a:defRPr sz="2205"/>
            </a:lvl4pPr>
            <a:lvl5pPr marL="2016069" indent="0">
              <a:buNone/>
              <a:defRPr sz="2205"/>
            </a:lvl5pPr>
            <a:lvl6pPr marL="2520086" indent="0">
              <a:buNone/>
              <a:defRPr sz="2205"/>
            </a:lvl6pPr>
            <a:lvl7pPr marL="3024104" indent="0">
              <a:buNone/>
              <a:defRPr sz="2205"/>
            </a:lvl7pPr>
            <a:lvl8pPr marL="3528121" indent="0">
              <a:buNone/>
              <a:defRPr sz="2205"/>
            </a:lvl8pPr>
            <a:lvl9pPr marL="4032138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322195"/>
            <a:ext cx="3251264" cy="4302153"/>
          </a:xfrm>
        </p:spPr>
        <p:txBody>
          <a:bodyPr/>
          <a:lstStyle>
            <a:lvl1pPr marL="0" indent="0">
              <a:buNone/>
              <a:defRPr sz="1764"/>
            </a:lvl1pPr>
            <a:lvl2pPr marL="504017" indent="0">
              <a:buNone/>
              <a:defRPr sz="1543"/>
            </a:lvl2pPr>
            <a:lvl3pPr marL="1008035" indent="0">
              <a:buNone/>
              <a:defRPr sz="1323"/>
            </a:lvl3pPr>
            <a:lvl4pPr marL="1512052" indent="0">
              <a:buNone/>
              <a:defRPr sz="1102"/>
            </a:lvl4pPr>
            <a:lvl5pPr marL="2016069" indent="0">
              <a:buNone/>
              <a:defRPr sz="1102"/>
            </a:lvl5pPr>
            <a:lvl6pPr marL="2520086" indent="0">
              <a:buNone/>
              <a:defRPr sz="1102"/>
            </a:lvl6pPr>
            <a:lvl7pPr marL="3024104" indent="0">
              <a:buNone/>
              <a:defRPr sz="1102"/>
            </a:lvl7pPr>
            <a:lvl8pPr marL="3528121" indent="0">
              <a:buNone/>
              <a:defRPr sz="1102"/>
            </a:lvl8pPr>
            <a:lvl9pPr marL="4032138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FB05-8FE8-4DD0-B4AA-59DA170EA59A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1F71-0C64-464B-A9D9-906C21C24E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770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043" y="412120"/>
            <a:ext cx="8694539" cy="1496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043" y="2060590"/>
            <a:ext cx="8694539" cy="4911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43" y="7174437"/>
            <a:ext cx="2268141" cy="41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9FB05-8FE8-4DD0-B4AA-59DA170EA59A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9207" y="7174437"/>
            <a:ext cx="3402211" cy="41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441" y="7174437"/>
            <a:ext cx="2268141" cy="41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01F71-0C64-464B-A9D9-906C21C24E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80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8035" rtl="0" eaLnBrk="1" latinLnBrk="0" hangingPunct="1">
        <a:lnSpc>
          <a:spcPct val="90000"/>
        </a:lnSpc>
        <a:spcBef>
          <a:spcPct val="0"/>
        </a:spcBef>
        <a:buNone/>
        <a:defRPr sz="48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9" indent="-252009" algn="l" defTabSz="1008035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26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043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060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078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35"/>
          <a:stretch/>
        </p:blipFill>
        <p:spPr>
          <a:xfrm>
            <a:off x="-1" y="0"/>
            <a:ext cx="10080625" cy="50409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35"/>
          <a:stretch/>
        </p:blipFill>
        <p:spPr>
          <a:xfrm>
            <a:off x="0" y="7236558"/>
            <a:ext cx="10080625" cy="50409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55" y="1266924"/>
            <a:ext cx="4388264" cy="4680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731657" y="1451428"/>
            <a:ext cx="523508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Berlin Sans FB Demi" pitchFamily="34" charset="0"/>
              </a:rPr>
              <a:t>JARDÍN DE NIÑOS: </a:t>
            </a:r>
          </a:p>
          <a:p>
            <a:pPr algn="ctr"/>
            <a:r>
              <a:rPr lang="es-MX" sz="2800" b="1" dirty="0">
                <a:latin typeface="Berlin Sans FB Demi" pitchFamily="34" charset="0"/>
              </a:rPr>
              <a:t>“OVIDIO  DECROLY</a:t>
            </a:r>
            <a:r>
              <a:rPr lang="es-MX" sz="1600" b="1" dirty="0">
                <a:latin typeface="Berlin Sans FB Demi" pitchFamily="34" charset="0"/>
              </a:rPr>
              <a:t>” </a:t>
            </a:r>
          </a:p>
          <a:p>
            <a:pPr algn="ctr"/>
            <a:endParaRPr lang="es-MX" sz="1600" b="1" dirty="0">
              <a:latin typeface="Bell MT" pitchFamily="18" charset="0"/>
            </a:endParaRPr>
          </a:p>
          <a:p>
            <a:pPr algn="ctr"/>
            <a:endParaRPr lang="es-MX" sz="1600" b="1" dirty="0">
              <a:latin typeface="Bell MT" pitchFamily="18" charset="0"/>
            </a:endParaRPr>
          </a:p>
          <a:p>
            <a:pPr algn="ctr"/>
            <a:r>
              <a:rPr lang="es-MX" sz="2800" b="1" dirty="0">
                <a:latin typeface="Bell MT" pitchFamily="18" charset="0"/>
              </a:rPr>
              <a:t>“Experiencia Exitosa”</a:t>
            </a:r>
            <a:endParaRPr lang="es-MX" sz="1600" b="1" dirty="0">
              <a:latin typeface="Bell MT" pitchFamily="18" charset="0"/>
            </a:endParaRPr>
          </a:p>
          <a:p>
            <a:pPr algn="ctr"/>
            <a:endParaRPr lang="es-MX" sz="1600" b="1" dirty="0">
              <a:latin typeface="Bell MT" pitchFamily="18" charset="0"/>
            </a:endParaRPr>
          </a:p>
          <a:p>
            <a:pPr algn="ctr"/>
            <a:r>
              <a:rPr lang="es-MX" sz="2000" b="1" dirty="0">
                <a:latin typeface="Bell MT" pitchFamily="18" charset="0"/>
              </a:rPr>
              <a:t>C.C.T </a:t>
            </a:r>
            <a:r>
              <a:rPr lang="es-MX" sz="2000" b="1" dirty="0">
                <a:latin typeface="Century Gothic" pitchFamily="34" charset="0"/>
              </a:rPr>
              <a:t>10DJN089-D</a:t>
            </a:r>
            <a:r>
              <a:rPr lang="es-MX" sz="2000" b="1" dirty="0">
                <a:latin typeface="Bell MT" pitchFamily="18" charset="0"/>
              </a:rPr>
              <a:t>  Zona </a:t>
            </a:r>
            <a:r>
              <a:rPr lang="es-MX" sz="2000" b="1" dirty="0">
                <a:latin typeface="Century Gothic" pitchFamily="34" charset="0"/>
              </a:rPr>
              <a:t>02</a:t>
            </a:r>
            <a:r>
              <a:rPr lang="es-MX" sz="2000" b="1" dirty="0">
                <a:latin typeface="Bell MT" pitchFamily="18" charset="0"/>
              </a:rPr>
              <a:t> Sector</a:t>
            </a:r>
            <a:r>
              <a:rPr lang="es-MX" sz="2000" b="1" dirty="0">
                <a:latin typeface="Century Gothic" pitchFamily="34" charset="0"/>
              </a:rPr>
              <a:t> 01</a:t>
            </a:r>
          </a:p>
          <a:p>
            <a:pPr algn="ctr"/>
            <a:r>
              <a:rPr lang="es-MX" sz="2000" b="1" dirty="0">
                <a:latin typeface="Bell MT" pitchFamily="18" charset="0"/>
              </a:rPr>
              <a:t>Uxmal S/N Fraccionamiento </a:t>
            </a:r>
            <a:r>
              <a:rPr lang="es-MX" sz="2000" b="1" dirty="0" smtClean="0">
                <a:latin typeface="Bell MT" pitchFamily="18" charset="0"/>
              </a:rPr>
              <a:t>Huizache ll</a:t>
            </a:r>
          </a:p>
          <a:p>
            <a:pPr algn="ctr"/>
            <a:endParaRPr lang="es-MX" sz="2000" b="1" dirty="0">
              <a:latin typeface="Bell MT" pitchFamily="18" charset="0"/>
            </a:endParaRPr>
          </a:p>
          <a:p>
            <a:pPr algn="ctr"/>
            <a:r>
              <a:rPr lang="es-MX" sz="2000" b="1" dirty="0" smtClean="0">
                <a:latin typeface="Bell MT" pitchFamily="18" charset="0"/>
              </a:rPr>
              <a:t>Lenguaje </a:t>
            </a:r>
            <a:r>
              <a:rPr lang="es-MX" sz="2000" b="1" dirty="0" smtClean="0">
                <a:latin typeface="Bell MT" pitchFamily="18" charset="0"/>
              </a:rPr>
              <a:t>y Comunicación  3er Grado  </a:t>
            </a:r>
            <a:r>
              <a:rPr lang="es-MX" sz="2400" dirty="0" smtClean="0">
                <a:latin typeface="Century" panose="02040604050505020304" pitchFamily="18" charset="0"/>
              </a:rPr>
              <a:t>      </a:t>
            </a:r>
            <a:endParaRPr lang="es-MX" sz="2400" dirty="0">
              <a:latin typeface="Century" panose="02040604050505020304" pitchFamily="18" charset="0"/>
            </a:endParaRPr>
          </a:p>
          <a:p>
            <a:pPr algn="ctr"/>
            <a:endParaRPr lang="es-MX" sz="1400" dirty="0"/>
          </a:p>
          <a:p>
            <a:pPr algn="ctr"/>
            <a:endParaRPr lang="es-MX" sz="1400" dirty="0"/>
          </a:p>
          <a:p>
            <a:pPr algn="ctr"/>
            <a:endParaRPr lang="es-MX" sz="1400" dirty="0"/>
          </a:p>
          <a:p>
            <a:pPr algn="ctr"/>
            <a:r>
              <a:rPr lang="es-MX" sz="3200" dirty="0">
                <a:latin typeface="Freestyle Script" pitchFamily="66" charset="0"/>
              </a:rPr>
              <a:t>   </a:t>
            </a:r>
            <a:r>
              <a:rPr lang="es-MX" sz="3200" dirty="0" smtClean="0">
                <a:latin typeface="Freestyle Script" pitchFamily="66" charset="0"/>
              </a:rPr>
              <a:t>Febrero 2021 </a:t>
            </a:r>
            <a:endParaRPr lang="es-MX" sz="3200" dirty="0">
              <a:latin typeface="Freestyl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61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35"/>
          <a:stretch/>
        </p:blipFill>
        <p:spPr>
          <a:xfrm>
            <a:off x="-1" y="0"/>
            <a:ext cx="10080625" cy="50409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35"/>
          <a:stretch/>
        </p:blipFill>
        <p:spPr>
          <a:xfrm>
            <a:off x="0" y="7236558"/>
            <a:ext cx="10080625" cy="504092"/>
          </a:xfrm>
          <a:prstGeom prst="rect">
            <a:avLst/>
          </a:prstGeom>
        </p:spPr>
      </p:pic>
      <p:sp>
        <p:nvSpPr>
          <p:cNvPr id="9" name="CuadroTexto 4"/>
          <p:cNvSpPr txBox="1"/>
          <p:nvPr/>
        </p:nvSpPr>
        <p:spPr>
          <a:xfrm>
            <a:off x="899886" y="725714"/>
            <a:ext cx="8403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b="1" dirty="0" smtClean="0"/>
              <a:t>EXPERIENCIA EXITOSA:</a:t>
            </a:r>
          </a:p>
          <a:p>
            <a:pPr algn="ctr"/>
            <a:r>
              <a:rPr lang="es-MX" dirty="0" smtClean="0"/>
              <a:t> </a:t>
            </a:r>
            <a:r>
              <a:rPr lang="es-MX" b="1" dirty="0" smtClean="0"/>
              <a:t>ASPECTO: Educativa ( x ) Evaluación  (  ) Tipo de comunicación (  </a:t>
            </a:r>
            <a:r>
              <a:rPr lang="es-MX" dirty="0" smtClean="0"/>
              <a:t>)</a:t>
            </a:r>
          </a:p>
          <a:p>
            <a:pPr algn="ctr"/>
            <a:r>
              <a:rPr lang="es-MX" sz="1600" dirty="0" smtClean="0"/>
              <a:t>NOMBRE DE LA ACTIVIDAD: NARRO MI HISTORIA FAVORITA </a:t>
            </a:r>
          </a:p>
          <a:p>
            <a:pPr algn="ctr"/>
            <a:r>
              <a:rPr lang="es-MX" sz="1600" dirty="0" smtClean="0"/>
              <a:t>Educadora: </a:t>
            </a:r>
            <a:r>
              <a:rPr lang="es-MX" sz="1600" dirty="0" err="1" smtClean="0"/>
              <a:t>Anel</a:t>
            </a:r>
            <a:r>
              <a:rPr lang="es-MX" sz="1600" dirty="0" smtClean="0"/>
              <a:t> Gabriela Meléndez Torres   Grupo: 3°”A” </a:t>
            </a:r>
            <a:endParaRPr lang="es-MX" sz="1600" dirty="0"/>
          </a:p>
        </p:txBody>
      </p:sp>
      <p:sp>
        <p:nvSpPr>
          <p:cNvPr id="10" name="CuadroTexto 2"/>
          <p:cNvSpPr txBox="1"/>
          <p:nvPr/>
        </p:nvSpPr>
        <p:spPr>
          <a:xfrm>
            <a:off x="667657" y="1686000"/>
            <a:ext cx="901337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MX" sz="1800" b="1" dirty="0" smtClean="0"/>
              <a:t>Campo Formativo: </a:t>
            </a:r>
            <a:r>
              <a:rPr lang="es-MX" sz="1800" dirty="0" smtClean="0"/>
              <a:t>Lenguaje y Comunicación </a:t>
            </a:r>
          </a:p>
          <a:p>
            <a:pPr algn="just"/>
            <a:r>
              <a:rPr lang="es-MX" sz="1800" b="1" dirty="0" smtClean="0"/>
              <a:t>Aprendizaje esperado:  </a:t>
            </a:r>
            <a:r>
              <a:rPr lang="es-MX" sz="1800" dirty="0" smtClean="0"/>
              <a:t>Narra historias que le son familiares, habla  acerca de los personajes y sus características, de las acciones y los lugares donde se desarrolla</a:t>
            </a:r>
          </a:p>
          <a:p>
            <a:pPr algn="just"/>
            <a:r>
              <a:rPr lang="es-MX" sz="1800" b="1" dirty="0" smtClean="0"/>
              <a:t>Propósito: </a:t>
            </a:r>
            <a:r>
              <a:rPr lang="es-MX" sz="1800" dirty="0" smtClean="0"/>
              <a:t>Que los niños logren narran historias que le son familiares, hablen acerca de los personajes y sus características</a:t>
            </a:r>
          </a:p>
          <a:p>
            <a:pPr algn="just"/>
            <a:r>
              <a:rPr lang="es-MX" sz="1800" b="1" dirty="0" smtClean="0"/>
              <a:t>Materiales:  </a:t>
            </a:r>
            <a:r>
              <a:rPr lang="es-MX" sz="1800" dirty="0" smtClean="0"/>
              <a:t>Biblioteca virtual, hojas de maquina, colores, </a:t>
            </a:r>
            <a:r>
              <a:rPr lang="es-MX" sz="1800" dirty="0" err="1" smtClean="0"/>
              <a:t>cel</a:t>
            </a:r>
            <a:r>
              <a:rPr lang="es-MX" sz="1800" dirty="0" smtClean="0"/>
              <a:t> para grabar video</a:t>
            </a:r>
          </a:p>
          <a:p>
            <a:pPr algn="just"/>
            <a:r>
              <a:rPr lang="es-MX" sz="1800" b="1" dirty="0"/>
              <a:t>¿</a:t>
            </a:r>
            <a:r>
              <a:rPr lang="es-MX" sz="1800" b="1" dirty="0" smtClean="0"/>
              <a:t>Qué hice?:</a:t>
            </a:r>
          </a:p>
          <a:p>
            <a:pPr algn="just"/>
            <a:r>
              <a:rPr lang="es-MX" sz="1800" dirty="0" smtClean="0"/>
              <a:t>- Mande la descripción de la actividad de forma escrita</a:t>
            </a:r>
          </a:p>
          <a:p>
            <a:pPr algn="just"/>
            <a:r>
              <a:rPr lang="es-MX" sz="1800" dirty="0" smtClean="0"/>
              <a:t>- Explique a los padres de familia como utilizar la biblioteca virtual mediante un audio sencillo</a:t>
            </a:r>
          </a:p>
          <a:p>
            <a:pPr algn="just"/>
            <a:r>
              <a:rPr lang="es-MX" sz="1800" b="1" dirty="0" smtClean="0"/>
              <a:t>¿Cómo involucre o motive a niños y padres de familia?: </a:t>
            </a:r>
            <a:r>
              <a:rPr lang="es-MX" sz="1800" dirty="0" smtClean="0"/>
              <a:t> los invite a realizar una actividad diferente, como lo es la Biblioteca Virtual </a:t>
            </a:r>
          </a:p>
          <a:p>
            <a:pPr algn="just"/>
            <a:r>
              <a:rPr lang="es-MX" sz="1800" b="1" dirty="0" smtClean="0"/>
              <a:t>¿Cómo valore los aprendizajes?:</a:t>
            </a:r>
          </a:p>
          <a:p>
            <a:pPr algn="just"/>
            <a:r>
              <a:rPr lang="es-MX" sz="1800" dirty="0" smtClean="0"/>
              <a:t>Mediante los videos que enviaron los niños, evalué si lograron narrar la historia, si recordaron los hechos, identificaron los personajes y mediante el dibujo rescataron ideas.</a:t>
            </a:r>
            <a:endParaRPr lang="es-MX" sz="1800" dirty="0"/>
          </a:p>
          <a:p>
            <a:pPr algn="just"/>
            <a:r>
              <a:rPr lang="es-MX" sz="1800" b="1" dirty="0" smtClean="0"/>
              <a:t>¿Qué logre?:</a:t>
            </a:r>
          </a:p>
          <a:p>
            <a:pPr algn="just"/>
            <a:r>
              <a:rPr lang="es-MX" sz="1800" dirty="0" smtClean="0"/>
              <a:t>Que los niños en compañía de sus papas, dieran lectura a algunos cuentos, y después los mismos niños narraran la historia. </a:t>
            </a:r>
            <a:endParaRPr lang="es-MX" sz="1800" dirty="0"/>
          </a:p>
          <a:p>
            <a:endParaRPr lang="es-MX" sz="1800" dirty="0" smtClean="0"/>
          </a:p>
          <a:p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385185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35"/>
          <a:stretch/>
        </p:blipFill>
        <p:spPr>
          <a:xfrm>
            <a:off x="0" y="122344"/>
            <a:ext cx="10080625" cy="50409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35"/>
          <a:stretch/>
        </p:blipFill>
        <p:spPr>
          <a:xfrm>
            <a:off x="0" y="7236558"/>
            <a:ext cx="10080625" cy="504092"/>
          </a:xfrm>
          <a:prstGeom prst="rect">
            <a:avLst/>
          </a:prstGeom>
        </p:spPr>
      </p:pic>
      <p:sp>
        <p:nvSpPr>
          <p:cNvPr id="6" name="Título 3"/>
          <p:cNvSpPr>
            <a:spLocks noGrp="1"/>
          </p:cNvSpPr>
          <p:nvPr/>
        </p:nvSpPr>
        <p:spPr>
          <a:xfrm>
            <a:off x="253163" y="591090"/>
            <a:ext cx="9827462" cy="128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Ranchers"/>
              <a:buNone/>
              <a:defRPr sz="3500" b="0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Ranchers"/>
              <a:buNone/>
              <a:defRPr sz="3150" b="1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Ranchers"/>
              <a:buNone/>
              <a:defRPr sz="3150" b="1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Ranchers"/>
              <a:buNone/>
              <a:defRPr sz="3150" b="1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Ranchers"/>
              <a:buNone/>
              <a:defRPr sz="3150" b="1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Ranchers"/>
              <a:buNone/>
              <a:defRPr sz="3150" b="1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Ranchers"/>
              <a:buNone/>
              <a:defRPr sz="3150" b="1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Ranchers"/>
              <a:buNone/>
              <a:defRPr sz="3150" b="1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Ranchers"/>
              <a:buNone/>
              <a:defRPr sz="3150" b="1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algn="just"/>
            <a:r>
              <a:rPr lang="es-ES" sz="1800" dirty="0" smtClean="0">
                <a:solidFill>
                  <a:schemeClr val="tx1"/>
                </a:solidFill>
              </a:rPr>
              <a:t>Se considera exitosa porque que fue estrategia diferente, que les permitió a los niños realizar una lectura con un libro digital acompañados de su padres, favoreciendo su lenguaje oral y el acercamiento al escrito y se logro que la mayoría del grupo participara. 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5"/>
          <a:stretch/>
        </p:blipFill>
        <p:spPr>
          <a:xfrm>
            <a:off x="253163" y="1774334"/>
            <a:ext cx="1745043" cy="287918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8" t="29742" r="-19638" b="-16379"/>
          <a:stretch/>
        </p:blipFill>
        <p:spPr>
          <a:xfrm>
            <a:off x="613104" y="4840710"/>
            <a:ext cx="2101068" cy="341527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0" t="34074" b="29630"/>
          <a:stretch/>
        </p:blipFill>
        <p:spPr>
          <a:xfrm>
            <a:off x="2665865" y="1873182"/>
            <a:ext cx="4199391" cy="338364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5" t="37284" r="535" b="38024"/>
          <a:stretch/>
        </p:blipFill>
        <p:spPr>
          <a:xfrm>
            <a:off x="3505721" y="5408718"/>
            <a:ext cx="3044966" cy="162899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930" y="1724784"/>
            <a:ext cx="1555756" cy="275862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1" b="32487"/>
          <a:stretch/>
        </p:blipFill>
        <p:spPr>
          <a:xfrm>
            <a:off x="7532914" y="4678539"/>
            <a:ext cx="1944915" cy="222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1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1081</TotalTime>
  <Words>306</Words>
  <Application>Microsoft Office PowerPoint</Application>
  <PresentationFormat>Personalizado</PresentationFormat>
  <Paragraphs>31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3" baseType="lpstr">
      <vt:lpstr>Arial</vt:lpstr>
      <vt:lpstr>Bell MT</vt:lpstr>
      <vt:lpstr>Berlin Sans FB Demi</vt:lpstr>
      <vt:lpstr>Calibri</vt:lpstr>
      <vt:lpstr>Calibri Light</vt:lpstr>
      <vt:lpstr>Century</vt:lpstr>
      <vt:lpstr>Century Gothic</vt:lpstr>
      <vt:lpstr>Freestyle Script</vt:lpstr>
      <vt:lpstr>Ranchers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Fredy</dc:creator>
  <cp:lastModifiedBy>Usuario de Windows</cp:lastModifiedBy>
  <cp:revision>74</cp:revision>
  <dcterms:created xsi:type="dcterms:W3CDTF">2020-08-14T01:28:27Z</dcterms:created>
  <dcterms:modified xsi:type="dcterms:W3CDTF">2021-02-25T05:42:12Z</dcterms:modified>
</cp:coreProperties>
</file>