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73AF98EA-536A-4F98-8292-F8AFC3082C32}" type="datetimeFigureOut">
              <a:rPr lang="es-MX" smtClean="0"/>
              <a:t>24/02/2021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1862897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3AF98EA-536A-4F98-8292-F8AFC3082C32}" type="datetimeFigureOut">
              <a:rPr lang="es-MX" smtClean="0"/>
              <a:t>24/02/2021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3042177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3AF98EA-536A-4F98-8292-F8AFC3082C32}" type="datetimeFigureOut">
              <a:rPr lang="es-MX" smtClean="0"/>
              <a:t>24/02/2021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3400584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3AF98EA-536A-4F98-8292-F8AFC3082C32}" type="datetimeFigureOut">
              <a:rPr lang="es-MX" smtClean="0"/>
              <a:t>24/02/2021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2577024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73AF98EA-536A-4F98-8292-F8AFC3082C32}" type="datetimeFigureOut">
              <a:rPr lang="es-MX" smtClean="0"/>
              <a:t>24/02/2021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256416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3AF98EA-536A-4F98-8292-F8AFC3082C32}" type="datetimeFigureOut">
              <a:rPr lang="es-MX" smtClean="0"/>
              <a:t>24/02/2021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109367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3AF98EA-536A-4F98-8292-F8AFC3082C32}" type="datetimeFigureOut">
              <a:rPr lang="es-MX" smtClean="0"/>
              <a:t>24/02/2021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3881069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3AF98EA-536A-4F98-8292-F8AFC3082C32}" type="datetimeFigureOut">
              <a:rPr lang="es-MX" smtClean="0"/>
              <a:t>24/02/2021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3436745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3AF98EA-536A-4F98-8292-F8AFC3082C32}" type="datetimeFigureOut">
              <a:rPr lang="es-MX" smtClean="0"/>
              <a:t>24/02/2021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1661497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3AF98EA-536A-4F98-8292-F8AFC3082C32}" type="datetimeFigureOut">
              <a:rPr lang="es-MX" smtClean="0"/>
              <a:t>24/02/2021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1062522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3AF98EA-536A-4F98-8292-F8AFC3082C32}" type="datetimeFigureOut">
              <a:rPr lang="es-MX" smtClean="0"/>
              <a:t>24/02/2021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7D4DD72-DBBE-4F55-81F6-6709AB250878}" type="slidenum">
              <a:rPr lang="es-MX" smtClean="0"/>
              <a:t>‹Nº›</a:t>
            </a:fld>
            <a:endParaRPr lang="es-MX"/>
          </a:p>
        </p:txBody>
      </p:sp>
    </p:spTree>
    <p:extLst>
      <p:ext uri="{BB962C8B-B14F-4D97-AF65-F5344CB8AC3E}">
        <p14:creationId xmlns:p14="http://schemas.microsoft.com/office/powerpoint/2010/main" val="1210660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AF98EA-536A-4F98-8292-F8AFC3082C32}" type="datetimeFigureOut">
              <a:rPr lang="es-MX" smtClean="0"/>
              <a:t>24/02/2021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D4DD72-DBBE-4F55-81F6-6709AB250878}" type="slidenum">
              <a:rPr lang="es-MX" smtClean="0"/>
              <a:t>‹Nº›</a:t>
            </a:fld>
            <a:endParaRPr lang="es-MX"/>
          </a:p>
        </p:txBody>
      </p:sp>
    </p:spTree>
    <p:extLst>
      <p:ext uri="{BB962C8B-B14F-4D97-AF65-F5344CB8AC3E}">
        <p14:creationId xmlns:p14="http://schemas.microsoft.com/office/powerpoint/2010/main" val="4044125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8.png"/><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Simbolismo del color amarillo - Biblioteca de Nueva Acrópol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982"/>
            <a:ext cx="12228394" cy="687698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Wrappers y Toppers para Cupcakes de Minnie y Mickey para Imprimir Gratis. |  Mickey y minnie, Manos de mickey, Toppers para cupcak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279891">
            <a:off x="9882578" y="1105989"/>
            <a:ext cx="915747" cy="56827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Wrappers y Toppers para Cupcakes de Minnie y Mickey para Imprimir Gratis. |  Mickey y minnie, Manos de mickey, Toppers para cupcak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1339839">
            <a:off x="4313448" y="1105990"/>
            <a:ext cx="993956" cy="56827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Wrappers y Toppers para Cupcakes de Minnie y Mickey para Imprimir Gratis. |  Mickey y minnie, Manos de mickey, Toppers para cupcak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38048">
            <a:off x="685825" y="1105990"/>
            <a:ext cx="993956" cy="56827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a:off x="524691" y="1121571"/>
            <a:ext cx="11142618" cy="1500647"/>
          </a:xfrm>
        </p:spPr>
        <p:txBody>
          <a:bodyPr>
            <a:normAutofit/>
          </a:bodyPr>
          <a:lstStyle/>
          <a:p>
            <a:r>
              <a:rPr lang="es-MX" sz="8000" b="1" dirty="0" smtClean="0">
                <a:latin typeface="Mickey" panose="00000400000000000000" pitchFamily="2" charset="0"/>
              </a:rPr>
              <a:t>DIVERTICUENTOS</a:t>
            </a:r>
            <a:endParaRPr lang="es-MX" sz="6600" b="1" dirty="0">
              <a:latin typeface="Mickey" panose="00000400000000000000" pitchFamily="2" charset="0"/>
            </a:endParaRPr>
          </a:p>
        </p:txBody>
      </p:sp>
      <p:sp>
        <p:nvSpPr>
          <p:cNvPr id="3" name="Subtítulo 2"/>
          <p:cNvSpPr>
            <a:spLocks noGrp="1"/>
          </p:cNvSpPr>
          <p:nvPr>
            <p:ph type="subTitle" idx="1"/>
          </p:nvPr>
        </p:nvSpPr>
        <p:spPr>
          <a:xfrm>
            <a:off x="2564464" y="3516007"/>
            <a:ext cx="9144000" cy="2165892"/>
          </a:xfrm>
        </p:spPr>
        <p:txBody>
          <a:bodyPr>
            <a:normAutofit/>
          </a:bodyPr>
          <a:lstStyle/>
          <a:p>
            <a:r>
              <a:rPr lang="es-MX" sz="2800" b="1" dirty="0" smtClean="0">
                <a:latin typeface="Comic Sans MS" panose="030F0702030302020204" pitchFamily="66" charset="0"/>
              </a:rPr>
              <a:t>POR: MTRA. </a:t>
            </a:r>
            <a:r>
              <a:rPr lang="es-MX" sz="2800" b="1" dirty="0" err="1" smtClean="0">
                <a:latin typeface="Comic Sans MS" panose="030F0702030302020204" pitchFamily="66" charset="0"/>
              </a:rPr>
              <a:t>Aide</a:t>
            </a:r>
            <a:r>
              <a:rPr lang="es-MX" sz="2800" b="1" dirty="0" smtClean="0">
                <a:latin typeface="Comic Sans MS" panose="030F0702030302020204" pitchFamily="66" charset="0"/>
              </a:rPr>
              <a:t> </a:t>
            </a:r>
            <a:r>
              <a:rPr lang="es-MX" sz="2800" b="1" dirty="0" err="1" smtClean="0">
                <a:latin typeface="Comic Sans MS" panose="030F0702030302020204" pitchFamily="66" charset="0"/>
              </a:rPr>
              <a:t>Jakeline</a:t>
            </a:r>
            <a:r>
              <a:rPr lang="es-MX" sz="2800" b="1" dirty="0" smtClean="0">
                <a:latin typeface="Comic Sans MS" panose="030F0702030302020204" pitchFamily="66" charset="0"/>
              </a:rPr>
              <a:t> Ortiz Reza</a:t>
            </a:r>
          </a:p>
          <a:p>
            <a:r>
              <a:rPr lang="es-MX" sz="2800" b="1" dirty="0" smtClean="0">
                <a:latin typeface="Comic Sans MS" panose="030F0702030302020204" pitchFamily="66" charset="0"/>
              </a:rPr>
              <a:t>GRUPO: 2ºY 3º “B”</a:t>
            </a:r>
          </a:p>
          <a:p>
            <a:endParaRPr lang="es-MX" sz="2800" b="1" dirty="0" smtClean="0">
              <a:latin typeface="Comic Sans MS" panose="030F0702030302020204" pitchFamily="66" charset="0"/>
            </a:endParaRPr>
          </a:p>
          <a:p>
            <a:r>
              <a:rPr lang="es-MX" sz="2800" b="1" dirty="0" smtClean="0">
                <a:latin typeface="Comic Sans MS" panose="030F0702030302020204" pitchFamily="66" charset="0"/>
              </a:rPr>
              <a:t>Jardín de Niños “Francisco González Bocanegra”</a:t>
            </a:r>
            <a:endParaRPr lang="es-MX" sz="2800" b="1" dirty="0">
              <a:latin typeface="Comic Sans MS" panose="030F0702030302020204" pitchFamily="66" charset="0"/>
            </a:endParaRPr>
          </a:p>
        </p:txBody>
      </p:sp>
      <p:pic>
        <p:nvPicPr>
          <p:cNvPr id="2052"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7487" t="91542" r="8887" b="398"/>
          <a:stretch/>
        </p:blipFill>
        <p:spPr bwMode="auto">
          <a:xfrm>
            <a:off x="7465324" y="6356949"/>
            <a:ext cx="4726675" cy="48057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7487" t="91542" r="8887" b="398"/>
          <a:stretch/>
        </p:blipFill>
        <p:spPr bwMode="auto">
          <a:xfrm>
            <a:off x="2821390" y="6384246"/>
            <a:ext cx="4726675" cy="48057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Mickey Mouse 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578" y="2697440"/>
            <a:ext cx="2760261" cy="380302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39732" t="91542" r="8887" b="998"/>
          <a:stretch/>
        </p:blipFill>
        <p:spPr bwMode="auto">
          <a:xfrm>
            <a:off x="0" y="6392723"/>
            <a:ext cx="2904131" cy="44480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7487" t="91542" r="8887" b="398"/>
          <a:stretch/>
        </p:blipFill>
        <p:spPr bwMode="auto">
          <a:xfrm rot="16200000">
            <a:off x="9586401" y="3883363"/>
            <a:ext cx="4726675" cy="48057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7488" t="91541" r="59805" b="-49"/>
          <a:stretch/>
        </p:blipFill>
        <p:spPr bwMode="auto">
          <a:xfrm rot="16200000">
            <a:off x="11036790" y="643392"/>
            <a:ext cx="1848646" cy="50726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7487" t="91542" r="8887" b="398"/>
          <a:stretch/>
        </p:blipFill>
        <p:spPr bwMode="auto">
          <a:xfrm rot="5400000">
            <a:off x="-2107697" y="3883362"/>
            <a:ext cx="4726675" cy="48057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58264" t="90815" r="8887" b="398"/>
          <a:stretch/>
        </p:blipFill>
        <p:spPr bwMode="auto">
          <a:xfrm rot="5400000">
            <a:off x="-658015" y="652716"/>
            <a:ext cx="1856642" cy="52391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7487" t="91542" r="8887" b="398"/>
          <a:stretch/>
        </p:blipFill>
        <p:spPr bwMode="auto">
          <a:xfrm rot="10800000">
            <a:off x="444750" y="-30981"/>
            <a:ext cx="4726675" cy="48057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7487" t="91542" r="8887" b="398"/>
          <a:stretch/>
        </p:blipFill>
        <p:spPr bwMode="auto">
          <a:xfrm rot="10800000">
            <a:off x="5171425" y="-27298"/>
            <a:ext cx="4726675" cy="48057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宣 元 (v25336488) on Pinterest"/>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0" b="99844" l="0" r="100000">
                        <a14:foregroundMark x1="17578" y1="3438" x2="17578" y2="3438"/>
                        <a14:foregroundMark x1="26172" y1="4688" x2="26172" y2="4688"/>
                        <a14:foregroundMark x1="37109" y1="5000" x2="39063" y2="2031"/>
                        <a14:foregroundMark x1="44922" y1="3906" x2="48438" y2="2031"/>
                        <a14:foregroundMark x1="64648" y1="5000" x2="66992" y2="1875"/>
                        <a14:foregroundMark x1="53711" y1="4219" x2="57617" y2="2031"/>
                        <a14:foregroundMark x1="82422" y1="4688" x2="85156" y2="2344"/>
                        <a14:foregroundMark x1="91406" y1="3438" x2="94531" y2="7813"/>
                        <a14:foregroundMark x1="93750" y1="15469" x2="97070" y2="17344"/>
                        <a14:foregroundMark x1="94531" y1="23125" x2="97266" y2="25156"/>
                        <a14:foregroundMark x1="93945" y1="31719" x2="95898" y2="28594"/>
                        <a14:foregroundMark x1="94531" y1="36406" x2="96484" y2="39219"/>
                        <a14:foregroundMark x1="94922" y1="44531" x2="96680" y2="46719"/>
                        <a14:foregroundMark x1="94922" y1="51875" x2="95508" y2="53125"/>
                        <a14:foregroundMark x1="94141" y1="59688" x2="94141" y2="59688"/>
                        <a14:foregroundMark x1="94336" y1="66719" x2="96875" y2="67813"/>
                        <a14:foregroundMark x1="3711" y1="35469" x2="3711" y2="35469"/>
                        <a14:foregroundMark x1="5078" y1="42969" x2="5078" y2="42969"/>
                        <a14:foregroundMark x1="5273" y1="51719" x2="5273" y2="51719"/>
                        <a14:foregroundMark x1="5273" y1="51719" x2="3125" y2="49219"/>
                        <a14:foregroundMark x1="4297" y1="43906" x2="4297" y2="43906"/>
                        <a14:foregroundMark x1="4297" y1="43906" x2="4297" y2="43906"/>
                        <a14:foregroundMark x1="5078" y1="36719" x2="2539" y2="34375"/>
                        <a14:foregroundMark x1="5273" y1="58594" x2="5273" y2="58594"/>
                        <a14:foregroundMark x1="6055" y1="66719" x2="6055" y2="66719"/>
                        <a14:foregroundMark x1="5664" y1="73438" x2="5664" y2="73438"/>
                        <a14:foregroundMark x1="5078" y1="80469" x2="5078" y2="80469"/>
                        <a14:foregroundMark x1="4492" y1="88125" x2="4492" y2="88125"/>
                        <a14:foregroundMark x1="4492" y1="88125" x2="2930" y2="85781"/>
                        <a14:foregroundMark x1="6055" y1="93750" x2="6055" y2="93750"/>
                        <a14:foregroundMark x1="13477" y1="95625" x2="13477" y2="95625"/>
                        <a14:foregroundMark x1="20898" y1="95625" x2="20898" y2="95625"/>
                        <a14:foregroundMark x1="31445" y1="95156" x2="31445" y2="95156"/>
                        <a14:foregroundMark x1="38477" y1="95781" x2="38477" y2="95781"/>
                        <a14:foregroundMark x1="49805" y1="96094" x2="49805" y2="96094"/>
                        <a14:foregroundMark x1="58789" y1="96094" x2="58789" y2="96094"/>
                        <a14:foregroundMark x1="68750" y1="95938" x2="68750" y2="95938"/>
                        <a14:foregroundMark x1="76367" y1="95938" x2="76367" y2="95938"/>
                        <a14:foregroundMark x1="83398" y1="96719" x2="84375" y2="95625"/>
                        <a14:foregroundMark x1="95117" y1="96719" x2="95117" y2="96719"/>
                        <a14:foregroundMark x1="94922" y1="89219" x2="94922" y2="89219"/>
                        <a14:foregroundMark x1="94922" y1="82813" x2="94922" y2="82813"/>
                        <a14:foregroundMark x1="94727" y1="75000" x2="94727" y2="75000"/>
                        <a14:foregroundMark x1="2344" y1="96719" x2="5273" y2="94375"/>
                        <a14:foregroundMark x1="94336" y1="82344" x2="96289" y2="80938"/>
                        <a14:foregroundMark x1="94336" y1="87500" x2="95703" y2="90000"/>
                        <a14:foregroundMark x1="94531" y1="95313" x2="93359" y2="97813"/>
                        <a14:foregroundMark x1="38477" y1="97031" x2="39258" y2="93906"/>
                        <a14:foregroundMark x1="46680" y1="96250" x2="49219" y2="94531"/>
                        <a14:foregroundMark x1="5273" y1="7031" x2="8398" y2="3438"/>
                        <a14:foregroundMark x1="4492" y1="13281" x2="4492" y2="13281"/>
                        <a14:foregroundMark x1="3906" y1="20469" x2="3906" y2="20469"/>
                        <a14:foregroundMark x1="4688" y1="27813" x2="6250" y2="29063"/>
                        <a14:foregroundMark x1="1367" y1="23906" x2="6250" y2="20469"/>
                        <a14:foregroundMark x1="2734" y1="16094" x2="3906" y2="14531"/>
                        <a14:foregroundMark x1="73242" y1="2656" x2="74414" y2="4219"/>
                        <a14:foregroundMark x1="23438" y1="1250" x2="23438" y2="1250"/>
                        <a14:foregroundMark x1="15039" y1="1406" x2="15039" y2="1406"/>
                        <a14:backgroundMark x1="48242" y1="25156" x2="48242" y2="25156"/>
                        <a14:backgroundMark x1="65039" y1="20625" x2="16016" y2="86719"/>
                        <a14:backgroundMark x1="17383" y1="22188" x2="83203" y2="84063"/>
                        <a14:backgroundMark x1="29297" y1="32656" x2="30859" y2="59531"/>
                        <a14:backgroundMark x1="50781" y1="36719" x2="68945" y2="69844"/>
                        <a14:backgroundMark x1="87500" y1="10000" x2="89258" y2="86563"/>
                        <a14:backgroundMark x1="89258" y1="86563" x2="21094" y2="86719"/>
                        <a14:backgroundMark x1="11523" y1="88438" x2="15430" y2="45938"/>
                        <a14:backgroundMark x1="16602" y1="18906" x2="65625" y2="18750"/>
                        <a14:backgroundMark x1="72461" y1="14375" x2="14063" y2="10938"/>
                      </a14:backgroundRemoval>
                    </a14:imgEffect>
                  </a14:imgLayer>
                </a14:imgProps>
              </a:ext>
              <a:ext uri="{28A0092B-C50C-407E-A947-70E740481C1C}">
                <a14:useLocalDpi xmlns:a14="http://schemas.microsoft.com/office/drawing/2010/main" val="0"/>
              </a:ext>
            </a:extLst>
          </a:blip>
          <a:srcRect l="49885" t="90037" r="8887" b="398"/>
          <a:stretch/>
        </p:blipFill>
        <p:spPr bwMode="auto">
          <a:xfrm rot="10800000">
            <a:off x="9898100" y="-10744"/>
            <a:ext cx="2330294" cy="570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484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1698172" y="326571"/>
            <a:ext cx="8360229" cy="74458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sz="2800" dirty="0" smtClean="0">
                <a:latin typeface="Mickey" panose="00000400000000000000" pitchFamily="2" charset="0"/>
              </a:rPr>
              <a:t>DIVERTICUENTOS</a:t>
            </a:r>
            <a:endParaRPr lang="es-MX" sz="2800" dirty="0">
              <a:latin typeface="Mickey" panose="00000400000000000000" pitchFamily="2" charset="0"/>
            </a:endParaRPr>
          </a:p>
        </p:txBody>
      </p:sp>
      <p:sp>
        <p:nvSpPr>
          <p:cNvPr id="8" name="Rectángulo redondeado 7"/>
          <p:cNvSpPr/>
          <p:nvPr/>
        </p:nvSpPr>
        <p:spPr>
          <a:xfrm>
            <a:off x="1567543" y="1258780"/>
            <a:ext cx="8490857" cy="181099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dirty="0" smtClean="0"/>
              <a:t>La actividad se llevo a cabo por medio de una </a:t>
            </a:r>
            <a:r>
              <a:rPr lang="es-MX" sz="1400" dirty="0" err="1" smtClean="0"/>
              <a:t>videollamada</a:t>
            </a:r>
            <a:r>
              <a:rPr lang="es-MX" sz="1400" dirty="0" smtClean="0"/>
              <a:t> a la que le dimos lectura; para ello se inicio preguntando: ¿Saben que es un cuento?, ¿Conocen alguno?, ¿ Les han leído cuentos?, ¿Cuáles?, ¿Cuál su cuento favorito?.</a:t>
            </a:r>
          </a:p>
          <a:p>
            <a:pPr algn="ctr"/>
            <a:r>
              <a:rPr lang="es-MX" sz="1400" dirty="0" smtClean="0"/>
              <a:t>Posteriormente se les mostro el cuento con el que trabajaríamos y realizando nuevamente cuestionamientos acerca de: ¿ Saben de que se ira a tratar?, ¿Por qué creen?; y se dio paso a dar la lectura del cuento. </a:t>
            </a:r>
          </a:p>
          <a:p>
            <a:pPr algn="ctr"/>
            <a:r>
              <a:rPr lang="es-MX" sz="1400" dirty="0" err="1" smtClean="0"/>
              <a:t>Despues</a:t>
            </a:r>
            <a:r>
              <a:rPr lang="es-MX" sz="1400" dirty="0" smtClean="0"/>
              <a:t> fuimos tratando de identificar en que lugar aparecía el titulo o nombre del cuento, si era informativo o literario, si había o no personajes y que características tenían estos personajes.</a:t>
            </a:r>
            <a:endParaRPr lang="es-MX" sz="1400" dirty="0"/>
          </a:p>
          <a:p>
            <a:pPr algn="ctr"/>
            <a:endParaRPr lang="es-MX" dirty="0"/>
          </a:p>
        </p:txBody>
      </p:sp>
      <p:sp>
        <p:nvSpPr>
          <p:cNvPr id="10" name="Nube 9"/>
          <p:cNvSpPr/>
          <p:nvPr/>
        </p:nvSpPr>
        <p:spPr>
          <a:xfrm>
            <a:off x="561703" y="3257398"/>
            <a:ext cx="2573383" cy="922716"/>
          </a:xfrm>
          <a:prstGeom prst="cloud">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1" name="CuadroTexto 10"/>
          <p:cNvSpPr txBox="1"/>
          <p:nvPr/>
        </p:nvSpPr>
        <p:spPr>
          <a:xfrm>
            <a:off x="1045029" y="3474721"/>
            <a:ext cx="1658982" cy="584775"/>
          </a:xfrm>
          <a:prstGeom prst="rect">
            <a:avLst/>
          </a:prstGeom>
          <a:noFill/>
        </p:spPr>
        <p:txBody>
          <a:bodyPr wrap="square" rtlCol="0">
            <a:spAutoFit/>
          </a:bodyPr>
          <a:lstStyle/>
          <a:p>
            <a:pPr algn="ctr"/>
            <a:r>
              <a:rPr lang="es-MX" sz="1600" dirty="0" smtClean="0">
                <a:latin typeface="Comic Sans MS" panose="030F0702030302020204" pitchFamily="66" charset="0"/>
              </a:rPr>
              <a:t>Que buscaba lograr?</a:t>
            </a:r>
            <a:endParaRPr lang="es-MX" sz="1600" dirty="0">
              <a:latin typeface="Comic Sans MS" panose="030F0702030302020204" pitchFamily="66" charset="0"/>
            </a:endParaRPr>
          </a:p>
        </p:txBody>
      </p:sp>
      <p:sp>
        <p:nvSpPr>
          <p:cNvPr id="12" name="Nube 11"/>
          <p:cNvSpPr/>
          <p:nvPr/>
        </p:nvSpPr>
        <p:spPr>
          <a:xfrm>
            <a:off x="4352621" y="3050516"/>
            <a:ext cx="3091108" cy="1273290"/>
          </a:xfrm>
          <a:prstGeom prst="cloud">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3" name="Nube 12"/>
          <p:cNvSpPr/>
          <p:nvPr/>
        </p:nvSpPr>
        <p:spPr>
          <a:xfrm>
            <a:off x="8120743" y="3069772"/>
            <a:ext cx="2717075" cy="1158694"/>
          </a:xfrm>
          <a:prstGeom prst="cloud">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4" name="CuadroTexto 13"/>
          <p:cNvSpPr txBox="1"/>
          <p:nvPr/>
        </p:nvSpPr>
        <p:spPr>
          <a:xfrm>
            <a:off x="4852814" y="3180147"/>
            <a:ext cx="1796141" cy="1077218"/>
          </a:xfrm>
          <a:prstGeom prst="rect">
            <a:avLst/>
          </a:prstGeom>
          <a:noFill/>
        </p:spPr>
        <p:txBody>
          <a:bodyPr wrap="square" rtlCol="0">
            <a:spAutoFit/>
          </a:bodyPr>
          <a:lstStyle/>
          <a:p>
            <a:pPr algn="ctr"/>
            <a:r>
              <a:rPr lang="es-MX" sz="1600" dirty="0" smtClean="0">
                <a:latin typeface="Comic Sans MS" panose="030F0702030302020204" pitchFamily="66" charset="0"/>
              </a:rPr>
              <a:t>Como incorpore los aprendizajes de aprende en casa II</a:t>
            </a:r>
            <a:endParaRPr lang="es-MX" sz="1600" dirty="0">
              <a:latin typeface="Comic Sans MS" panose="030F0702030302020204" pitchFamily="66" charset="0"/>
            </a:endParaRPr>
          </a:p>
        </p:txBody>
      </p:sp>
      <p:sp>
        <p:nvSpPr>
          <p:cNvPr id="15" name="CuadroTexto 14"/>
          <p:cNvSpPr txBox="1"/>
          <p:nvPr/>
        </p:nvSpPr>
        <p:spPr>
          <a:xfrm>
            <a:off x="8688560" y="3311467"/>
            <a:ext cx="1658982" cy="584775"/>
          </a:xfrm>
          <a:prstGeom prst="rect">
            <a:avLst/>
          </a:prstGeom>
          <a:noFill/>
        </p:spPr>
        <p:txBody>
          <a:bodyPr wrap="square" rtlCol="0">
            <a:spAutoFit/>
          </a:bodyPr>
          <a:lstStyle/>
          <a:p>
            <a:pPr algn="ctr"/>
            <a:r>
              <a:rPr lang="es-MX" sz="1600" dirty="0" smtClean="0">
                <a:latin typeface="Comic Sans MS" panose="030F0702030302020204" pitchFamily="66" charset="0"/>
              </a:rPr>
              <a:t>Que buscaba lograr?</a:t>
            </a:r>
            <a:endParaRPr lang="es-MX" sz="1600" dirty="0">
              <a:latin typeface="Comic Sans MS" panose="030F0702030302020204" pitchFamily="66" charset="0"/>
            </a:endParaRPr>
          </a:p>
        </p:txBody>
      </p:sp>
      <p:sp>
        <p:nvSpPr>
          <p:cNvPr id="16" name="Rectángulo redondeado 15"/>
          <p:cNvSpPr/>
          <p:nvPr/>
        </p:nvSpPr>
        <p:spPr>
          <a:xfrm>
            <a:off x="561703" y="4323806"/>
            <a:ext cx="2573383" cy="227293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7" name="Rectángulo redondeado 16"/>
          <p:cNvSpPr/>
          <p:nvPr/>
        </p:nvSpPr>
        <p:spPr>
          <a:xfrm>
            <a:off x="7665796" y="4228467"/>
            <a:ext cx="3172022" cy="20495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8" name="Rectángulo redondeado 17"/>
          <p:cNvSpPr/>
          <p:nvPr/>
        </p:nvSpPr>
        <p:spPr>
          <a:xfrm>
            <a:off x="4413068" y="4243455"/>
            <a:ext cx="2889069" cy="203451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9" name="CuadroTexto 18"/>
          <p:cNvSpPr txBox="1"/>
          <p:nvPr/>
        </p:nvSpPr>
        <p:spPr>
          <a:xfrm>
            <a:off x="770708" y="4397437"/>
            <a:ext cx="2155371" cy="2062103"/>
          </a:xfrm>
          <a:prstGeom prst="rect">
            <a:avLst/>
          </a:prstGeom>
          <a:noFill/>
        </p:spPr>
        <p:txBody>
          <a:bodyPr wrap="square" rtlCol="0">
            <a:spAutoFit/>
          </a:bodyPr>
          <a:lstStyle/>
          <a:p>
            <a:pPr algn="just"/>
            <a:r>
              <a:rPr lang="es-MX" sz="1600" dirty="0" smtClean="0"/>
              <a:t>Se pretendía que los alumnos, comenzaran a ubicar el titulo, personajes y la clasificación de cuentos en informativos y literarios </a:t>
            </a:r>
            <a:r>
              <a:rPr lang="es-MX" sz="1600" dirty="0" err="1" smtClean="0"/>
              <a:t>asi</a:t>
            </a:r>
            <a:r>
              <a:rPr lang="es-MX" sz="1600" dirty="0" smtClean="0"/>
              <a:t> como su concepto.</a:t>
            </a:r>
            <a:endParaRPr lang="es-MX" sz="1600" dirty="0"/>
          </a:p>
        </p:txBody>
      </p:sp>
      <p:sp>
        <p:nvSpPr>
          <p:cNvPr id="20" name="CuadroTexto 19"/>
          <p:cNvSpPr txBox="1"/>
          <p:nvPr/>
        </p:nvSpPr>
        <p:spPr>
          <a:xfrm>
            <a:off x="4526279" y="4453076"/>
            <a:ext cx="2645663" cy="1569660"/>
          </a:xfrm>
          <a:prstGeom prst="rect">
            <a:avLst/>
          </a:prstGeom>
          <a:noFill/>
        </p:spPr>
        <p:txBody>
          <a:bodyPr wrap="square" rtlCol="0">
            <a:spAutoFit/>
          </a:bodyPr>
          <a:lstStyle/>
          <a:p>
            <a:pPr algn="ctr"/>
            <a:r>
              <a:rPr lang="es-MX" sz="1600" dirty="0" smtClean="0"/>
              <a:t>En base a los aprendizajes que se encuentran en la plataforma de aprende en casa II; de los cuales se planifica y se adecua según el tema a desarrollar.</a:t>
            </a:r>
            <a:endParaRPr lang="es-MX" sz="1600" dirty="0"/>
          </a:p>
        </p:txBody>
      </p:sp>
      <p:sp>
        <p:nvSpPr>
          <p:cNvPr id="21" name="CuadroTexto 20"/>
          <p:cNvSpPr txBox="1"/>
          <p:nvPr/>
        </p:nvSpPr>
        <p:spPr>
          <a:xfrm>
            <a:off x="7795991" y="4396427"/>
            <a:ext cx="3041827" cy="1815882"/>
          </a:xfrm>
          <a:prstGeom prst="rect">
            <a:avLst/>
          </a:prstGeom>
          <a:noFill/>
        </p:spPr>
        <p:txBody>
          <a:bodyPr wrap="square" rtlCol="0">
            <a:spAutoFit/>
          </a:bodyPr>
          <a:lstStyle/>
          <a:p>
            <a:pPr algn="ctr"/>
            <a:r>
              <a:rPr lang="es-MX" sz="1600" dirty="0" smtClean="0"/>
              <a:t>Que la mayoría del grupo identificara lo que es un cuento y un libro que nos da información; así como el titulo y los personajes que aparecen, como es y donde se desarrolla la historia; y que pasaría si le damos otro final.</a:t>
            </a:r>
            <a:endParaRPr lang="es-MX" sz="1600" dirty="0"/>
          </a:p>
        </p:txBody>
      </p:sp>
      <p:pic>
        <p:nvPicPr>
          <p:cNvPr id="1032"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a:off x="6263" y="-27339"/>
            <a:ext cx="280340" cy="6885339"/>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a:off x="11911660" y="-27340"/>
            <a:ext cx="280340" cy="6885339"/>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rot="5400000">
            <a:off x="3609854" y="-3319908"/>
            <a:ext cx="238836" cy="688533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rot="5400000">
            <a:off x="3609855" y="-3319908"/>
            <a:ext cx="238836" cy="6885339"/>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71" b="24864"/>
          <a:stretch/>
        </p:blipFill>
        <p:spPr bwMode="auto">
          <a:xfrm rot="5400000">
            <a:off x="9345471" y="-2460697"/>
            <a:ext cx="239359" cy="5173359"/>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rot="5400000">
            <a:off x="3609854" y="3299648"/>
            <a:ext cx="238836" cy="6885339"/>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71" b="24864"/>
          <a:stretch/>
        </p:blipFill>
        <p:spPr bwMode="auto">
          <a:xfrm rot="5400000">
            <a:off x="9485641" y="4148890"/>
            <a:ext cx="239359" cy="5173359"/>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Wrappers y Toppers para Cupcakes de Minnie y Mickey para Imprimir Gratis. |  Mickey y minnie, Manos de mickey, Toppers para cupcak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797768">
            <a:off x="1201193" y="863639"/>
            <a:ext cx="993956" cy="56827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Wrappers y Toppers para Cupcakes de Minnie y Mickey para Imprimir Gratis. |  Mickey y minnie, Manos de mickey, Toppers para cupcak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803928">
            <a:off x="9412791" y="834253"/>
            <a:ext cx="916004" cy="568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594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502119" y="341880"/>
            <a:ext cx="3984172" cy="95358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t>¿Que hice?</a:t>
            </a:r>
            <a:endParaRPr lang="es-MX" dirty="0"/>
          </a:p>
        </p:txBody>
      </p:sp>
      <p:sp>
        <p:nvSpPr>
          <p:cNvPr id="4" name="Rectángulo redondeado 3"/>
          <p:cNvSpPr/>
          <p:nvPr/>
        </p:nvSpPr>
        <p:spPr>
          <a:xfrm>
            <a:off x="472046" y="1398106"/>
            <a:ext cx="4317274" cy="450668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t>El trabajo se realizo de manera diferenciada; es decir solo se logro desarrollar las actividad con los alumnos que logre tener comunicación y que regularmente se comunican, hay alumnos con los que se tuve que realizar por medio del cuadernillo que se implementa que son los alumnos con los que no se tiene comunicación constante pero que de alguna manera se comunican de manera prolongada,  hubo un alumno con el que se tuvo que contactar por teléfono puesto que no usa watssap.  </a:t>
            </a:r>
            <a:endParaRPr lang="es-MX" dirty="0"/>
          </a:p>
        </p:txBody>
      </p:sp>
      <p:sp>
        <p:nvSpPr>
          <p:cNvPr id="5" name="Rectángulo redondeado 4"/>
          <p:cNvSpPr/>
          <p:nvPr/>
        </p:nvSpPr>
        <p:spPr>
          <a:xfrm>
            <a:off x="6905898" y="341880"/>
            <a:ext cx="3984172" cy="95358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t>¿Cuáles fueron los resultados?</a:t>
            </a:r>
            <a:endParaRPr lang="es-MX" dirty="0"/>
          </a:p>
        </p:txBody>
      </p:sp>
      <p:sp>
        <p:nvSpPr>
          <p:cNvPr id="7" name="Rectángulo redondeado 6"/>
          <p:cNvSpPr/>
          <p:nvPr/>
        </p:nvSpPr>
        <p:spPr>
          <a:xfrm>
            <a:off x="6374674" y="1497874"/>
            <a:ext cx="4681946" cy="474617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dirty="0"/>
          </a:p>
        </p:txBody>
      </p:sp>
      <p:sp>
        <p:nvSpPr>
          <p:cNvPr id="8" name="CuadroTexto 7"/>
          <p:cNvSpPr txBox="1"/>
          <p:nvPr/>
        </p:nvSpPr>
        <p:spPr>
          <a:xfrm>
            <a:off x="6753498" y="1867989"/>
            <a:ext cx="4136572" cy="3139321"/>
          </a:xfrm>
          <a:prstGeom prst="rect">
            <a:avLst/>
          </a:prstGeom>
          <a:noFill/>
        </p:spPr>
        <p:txBody>
          <a:bodyPr wrap="square" rtlCol="0">
            <a:spAutoFit/>
          </a:bodyPr>
          <a:lstStyle/>
          <a:p>
            <a:r>
              <a:rPr lang="es-MX" dirty="0" smtClean="0"/>
              <a:t>Los resultados no fueron los esperados; puesto que no se logro contactar a la mayoría del grupo como se pretendía; la señal no fue muy buena y en algunos casos se pausaba la </a:t>
            </a:r>
            <a:r>
              <a:rPr lang="es-MX" dirty="0" err="1" smtClean="0"/>
              <a:t>videollamada</a:t>
            </a:r>
            <a:r>
              <a:rPr lang="es-MX" dirty="0" smtClean="0"/>
              <a:t>, con los alumnos que se tiene comunicación: sin embargo pese a ello con los alumnos que se contacto se observo interés y cierto avance. esporádica; no todos entregaron a tiempo su actividad por lo que alargo su evaluación. </a:t>
            </a:r>
          </a:p>
        </p:txBody>
      </p:sp>
      <p:pic>
        <p:nvPicPr>
          <p:cNvPr id="9"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a:off x="6264" y="-27339"/>
            <a:ext cx="280340" cy="688533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a:off x="11911660" y="0"/>
            <a:ext cx="280340" cy="688533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rot="5400000">
            <a:off x="3609856" y="-3319908"/>
            <a:ext cx="238836" cy="688533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rot="5400000">
            <a:off x="3609857" y="3290909"/>
            <a:ext cx="238836" cy="688533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71" b="24864"/>
          <a:stretch/>
        </p:blipFill>
        <p:spPr bwMode="auto">
          <a:xfrm rot="5400000">
            <a:off x="9345471" y="-2460697"/>
            <a:ext cx="239359" cy="517335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71" b="24864"/>
          <a:stretch/>
        </p:blipFill>
        <p:spPr bwMode="auto">
          <a:xfrm rot="5400000">
            <a:off x="9498775" y="4146638"/>
            <a:ext cx="239359" cy="5173359"/>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Mickey Mouse Minnie Mouse, Mickey Mouse , Disney Mickey Mouse PNG clipart |  Mickey mouse png, Minnie mouse drawing, Mickey mouse art"/>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2216" b="98338" l="0" r="98710"/>
                    </a14:imgEffect>
                  </a14:imgLayer>
                </a14:imgProps>
              </a:ext>
              <a:ext uri="{28A0092B-C50C-407E-A947-70E740481C1C}">
                <a14:useLocalDpi xmlns:a14="http://schemas.microsoft.com/office/drawing/2010/main" val="0"/>
              </a:ext>
            </a:extLst>
          </a:blip>
          <a:srcRect/>
          <a:stretch>
            <a:fillRect/>
          </a:stretch>
        </p:blipFill>
        <p:spPr bwMode="auto">
          <a:xfrm>
            <a:off x="4651127" y="3651449"/>
            <a:ext cx="2730722" cy="317997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Wrappers y Toppers para Cupcakes de Minnie y Mickey para Imprimir Gratis. |  Mickey y minnie, Manos de mickey, Toppers para cupcak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517853">
            <a:off x="4074639" y="1097177"/>
            <a:ext cx="1026552" cy="58690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Wrappers y Toppers para Cupcakes de Minnie y Mickey para Imprimir Gratis. |  Mickey y minnie, Manos de mickey, Toppers para cupcak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517853">
            <a:off x="10309713" y="1204884"/>
            <a:ext cx="1026552" cy="586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9732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a:off x="6264" y="-27339"/>
            <a:ext cx="280340" cy="688533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a:off x="11911660" y="0"/>
            <a:ext cx="280340" cy="688533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rot="5400000">
            <a:off x="3609856" y="-3319908"/>
            <a:ext cx="238836" cy="688533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83"/>
          <a:stretch/>
        </p:blipFill>
        <p:spPr bwMode="auto">
          <a:xfrm rot="5400000">
            <a:off x="3609856" y="3295913"/>
            <a:ext cx="238836" cy="68853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71" b="24864"/>
          <a:stretch/>
        </p:blipFill>
        <p:spPr bwMode="auto">
          <a:xfrm rot="5400000">
            <a:off x="9345471" y="-2460697"/>
            <a:ext cx="239359" cy="517335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40+ mejores imágenes de Marcos (Mickey y amigos) | mickey, marcos, imprimir  sobres"/>
          <p:cNvPicPr>
            <a:picLocks noChangeAspect="1" noChangeArrowheads="1"/>
          </p:cNvPicPr>
          <p:nvPr/>
        </p:nvPicPr>
        <p:blipFill rotWithShape="1">
          <a:blip r:embed="rId2">
            <a:extLst>
              <a:ext uri="{28A0092B-C50C-407E-A947-70E740481C1C}">
                <a14:useLocalDpi xmlns:a14="http://schemas.microsoft.com/office/drawing/2010/main" val="0"/>
              </a:ext>
            </a:extLst>
          </a:blip>
          <a:srcRect r="94571" b="24864"/>
          <a:stretch/>
        </p:blipFill>
        <p:spPr bwMode="auto">
          <a:xfrm rot="5400000">
            <a:off x="9422123" y="4161853"/>
            <a:ext cx="239359" cy="5173359"/>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p:cNvSpPr txBox="1"/>
          <p:nvPr/>
        </p:nvSpPr>
        <p:spPr>
          <a:xfrm>
            <a:off x="2784143" y="436728"/>
            <a:ext cx="5858325" cy="923330"/>
          </a:xfrm>
          <a:prstGeom prst="rect">
            <a:avLst/>
          </a:prstGeom>
          <a:noFill/>
        </p:spPr>
        <p:txBody>
          <a:bodyPr wrap="square" rtlCol="0">
            <a:spAutoFit/>
          </a:bodyPr>
          <a:lstStyle/>
          <a:p>
            <a:r>
              <a:rPr lang="es-MX" sz="5400" dirty="0" smtClean="0">
                <a:latin typeface="Mickey" panose="00000400000000000000" pitchFamily="2" charset="0"/>
              </a:rPr>
              <a:t>EVIDENCIAS</a:t>
            </a:r>
            <a:endParaRPr lang="es-MX" sz="5400" dirty="0">
              <a:latin typeface="Mickey" panose="00000400000000000000" pitchFamily="2" charset="0"/>
            </a:endParaRPr>
          </a:p>
        </p:txBody>
      </p:sp>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711" y="1755843"/>
            <a:ext cx="2233768" cy="4467536"/>
          </a:xfrm>
          <a:prstGeom prst="rect">
            <a:avLst/>
          </a:prstGeom>
        </p:spPr>
      </p:pic>
      <p:pic>
        <p:nvPicPr>
          <p:cNvPr id="11" name="Imagen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6184" y="1755843"/>
            <a:ext cx="2233768" cy="4467536"/>
          </a:xfrm>
          <a:prstGeom prst="rect">
            <a:avLst/>
          </a:prstGeom>
        </p:spPr>
      </p:pic>
      <p:pic>
        <p:nvPicPr>
          <p:cNvPr id="12" name="Imagen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57657" y="1755843"/>
            <a:ext cx="3015587" cy="4467536"/>
          </a:xfrm>
          <a:prstGeom prst="rect">
            <a:avLst/>
          </a:prstGeom>
        </p:spPr>
      </p:pic>
      <p:pic>
        <p:nvPicPr>
          <p:cNvPr id="13" name="Imagen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718368" y="1755844"/>
            <a:ext cx="2595626" cy="4467536"/>
          </a:xfrm>
          <a:prstGeom prst="rect">
            <a:avLst/>
          </a:prstGeom>
        </p:spPr>
      </p:pic>
    </p:spTree>
    <p:extLst>
      <p:ext uri="{BB962C8B-B14F-4D97-AF65-F5344CB8AC3E}">
        <p14:creationId xmlns:p14="http://schemas.microsoft.com/office/powerpoint/2010/main" val="36439410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TotalTime>
  <Words>449</Words>
  <Application>Microsoft Office PowerPoint</Application>
  <PresentationFormat>Panorámica</PresentationFormat>
  <Paragraphs>20</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Comic Sans MS</vt:lpstr>
      <vt:lpstr>Mickey</vt:lpstr>
      <vt:lpstr>Tema de Office</vt:lpstr>
      <vt:lpstr>DIVERTICUENTOS</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jakessita reza</dc:creator>
  <cp:lastModifiedBy>Cuenta Microsoft</cp:lastModifiedBy>
  <cp:revision>15</cp:revision>
  <dcterms:created xsi:type="dcterms:W3CDTF">2020-12-10T00:08:21Z</dcterms:created>
  <dcterms:modified xsi:type="dcterms:W3CDTF">2021-02-25T04:54:41Z</dcterms:modified>
</cp:coreProperties>
</file>